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3" r:id="rId18"/>
    <p:sldId id="274" r:id="rId19"/>
    <p:sldId id="275" r:id="rId20"/>
    <p:sldId id="276" r:id="rId21"/>
    <p:sldId id="277" r:id="rId22"/>
    <p:sldId id="278" r:id="rId23"/>
    <p:sldId id="279" r:id="rId24"/>
  </p:sldIdLst>
  <p:sldSz cx="12192000" cy="6858000"/>
  <p:notesSz cx="6858000" cy="9144000"/>
  <p:embeddedFontLst>
    <p:embeddedFont>
      <p:font typeface="Calibri" panose="020F0502020204030204" pitchFamily="34" charset="0"/>
      <p:regular r:id="rId26"/>
      <p:bold r:id="rId27"/>
      <p:italic r:id="rId28"/>
      <p:boldItalic r:id="rId29"/>
    </p:embeddedFont>
    <p:embeddedFont>
      <p:font typeface="Heebo" pitchFamily="2" charset="-79"/>
      <p:regular r:id="rId30"/>
      <p:bold r:id="rId31"/>
    </p:embeddedFont>
    <p:embeddedFont>
      <p:font typeface="Heebo Black" pitchFamily="2" charset="-79"/>
      <p:bold r:id="rId32"/>
    </p:embeddedFont>
    <p:embeddedFont>
      <p:font typeface="Heebo ExtraBold" pitchFamily="2" charset="-79"/>
      <p:bold r:id="rId33"/>
    </p:embeddedFont>
    <p:embeddedFont>
      <p:font typeface="Heebo Light" panose="020F0302020204030204" pitchFamily="34" charset="0"/>
      <p:regular r:id="rId34"/>
      <p:bold r:id="rId35"/>
    </p:embeddedFont>
    <p:embeddedFont>
      <p:font typeface="Heebo Medium" panose="020F0502020204030204" pitchFamily="34" charset="0"/>
      <p:regular r:id="rId36"/>
      <p:bold r:id="rId37"/>
    </p:embeddedFont>
    <p:embeddedFont>
      <p:font typeface="Heebo SemiBold" pitchFamily="2" charset="-79"/>
      <p:regular r:id="rId38"/>
      <p:bold r:id="rId39"/>
    </p:embeddedFont>
    <p:embeddedFont>
      <p:font typeface="Merriweather" pitchFamily="2" charset="77"/>
      <p:regular r:id="rId40"/>
      <p:bold r:id="rId41"/>
      <p:italic r:id="rId42"/>
      <p:boldItalic r:id="rId4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74"/>
  </p:normalViewPr>
  <p:slideViewPr>
    <p:cSldViewPr snapToGrid="0">
      <p:cViewPr varScale="1">
        <p:scale>
          <a:sx n="102" d="100"/>
          <a:sy n="102" d="100"/>
        </p:scale>
        <p:origin x="952"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9" Type="http://schemas.openxmlformats.org/officeDocument/2006/relationships/font" Target="fonts/font14.fntdata"/><Relationship Id="rId21" Type="http://schemas.openxmlformats.org/officeDocument/2006/relationships/slide" Target="slides/slide20.xml"/><Relationship Id="rId34" Type="http://schemas.openxmlformats.org/officeDocument/2006/relationships/font" Target="fonts/font9.fntdata"/><Relationship Id="rId42" Type="http://schemas.openxmlformats.org/officeDocument/2006/relationships/font" Target="fonts/font17.fntdata"/><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font" Target="fonts/font15.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font" Target="fonts/font1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43" Type="http://schemas.openxmlformats.org/officeDocument/2006/relationships/font" Target="fonts/font18.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font" Target="fonts/font13.fntdata"/><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font" Target="fonts/font1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pt-BR" sz="1200" b="0" i="0" u="none" strike="noStrike" cap="none">
                <a:solidFill>
                  <a:schemeClr val="dk1"/>
                </a:solidFill>
                <a:latin typeface="Calibri"/>
                <a:ea typeface="Calibri"/>
                <a:cs typeface="Calibri"/>
                <a:sym typeface="Calibri"/>
              </a:rPr>
              <a:t>‹nº›</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1" name="Google Shape;81;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8" name="Google Shape;88;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6" name="Google Shape;106;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0" name="Google Shape;120;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7" name="Google Shape;167;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4" name="Google Shape;184;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2ca3a13834f_0_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0" name="Google Shape;200;g2ca3a13834f_0_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0" name="Google Shape;210;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8" name="Google Shape;218;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7" name="Google Shape;227;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4" name="Google Shape;234;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42" name="Google Shape;242;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g2ca44b178b7_0_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56" name="Google Shape;256;g2ca44b178b7_0_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65" name="Google Shape;265;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5" name="Google Shape;285;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2" name="Google Shape;292;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9" name="Google Shape;299;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6" name="Google Shape;306;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g2caddc2b10c_1_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3" name="Google Shape;313;g2caddc2b10c_1_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g1f55ed3a11a_0_1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0" name="Google Shape;320;g1f55ed3a11a_0_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g2caddc2b10c_0_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9" name="Google Shape;329;g2caddc2b10c_0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g1f55ed3a11a_0_4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6" name="Google Shape;336;g1f55ed3a11a_0_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p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43" name="Google Shape;343;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9"/>
        <p:cNvGrpSpPr/>
        <p:nvPr/>
      </p:nvGrpSpPr>
      <p:grpSpPr>
        <a:xfrm>
          <a:off x="0" y="0"/>
          <a:ext cx="0" cy="0"/>
          <a:chOff x="0" y="0"/>
          <a:chExt cx="0" cy="0"/>
        </a:xfrm>
      </p:grpSpPr>
      <p:sp>
        <p:nvSpPr>
          <p:cNvPr id="20" name="Google Shape;20;p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 name="Google Shape;22;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lide de Título" type="title">
  <p:cSld name="TITLE">
    <p:spTree>
      <p:nvGrpSpPr>
        <p:cNvPr id="1" name="Shape 25"/>
        <p:cNvGrpSpPr/>
        <p:nvPr/>
      </p:nvGrpSpPr>
      <p:grpSpPr>
        <a:xfrm>
          <a:off x="0" y="0"/>
          <a:ext cx="0" cy="0"/>
          <a:chOff x="0" y="0"/>
          <a:chExt cx="0" cy="0"/>
        </a:xfrm>
      </p:grpSpPr>
      <p:sp>
        <p:nvSpPr>
          <p:cNvPr id="26" name="Google Shape;26;p4"/>
          <p:cNvSpPr txBox="1">
            <a:spLocks noGrp="1"/>
          </p:cNvSpPr>
          <p:nvPr>
            <p:ph type="ctrTitle"/>
          </p:nvPr>
        </p:nvSpPr>
        <p:spPr>
          <a:xfrm>
            <a:off x="914400" y="1122363"/>
            <a:ext cx="103632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SzPts val="4400"/>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SzPts val="2800"/>
              <a:buNone/>
              <a:defRPr sz="2400"/>
            </a:lvl1pPr>
            <a:lvl2pPr lvl="1" algn="ctr">
              <a:lnSpc>
                <a:spcPct val="90000"/>
              </a:lnSpc>
              <a:spcBef>
                <a:spcPts val="500"/>
              </a:spcBef>
              <a:spcAft>
                <a:spcPts val="0"/>
              </a:spcAft>
              <a:buSzPts val="2400"/>
              <a:buNone/>
              <a:defRPr sz="2000"/>
            </a:lvl2pPr>
            <a:lvl3pPr lvl="2" algn="ctr">
              <a:lnSpc>
                <a:spcPct val="90000"/>
              </a:lnSpc>
              <a:spcBef>
                <a:spcPts val="500"/>
              </a:spcBef>
              <a:spcAft>
                <a:spcPts val="0"/>
              </a:spcAft>
              <a:buSzPts val="2000"/>
              <a:buNone/>
              <a:defRPr sz="1800"/>
            </a:lvl3pPr>
            <a:lvl4pPr lvl="3" algn="ctr">
              <a:lnSpc>
                <a:spcPct val="90000"/>
              </a:lnSpc>
              <a:spcBef>
                <a:spcPts val="500"/>
              </a:spcBef>
              <a:spcAft>
                <a:spcPts val="0"/>
              </a:spcAft>
              <a:buSzPts val="1800"/>
              <a:buNone/>
              <a:defRPr sz="1600"/>
            </a:lvl4pPr>
            <a:lvl5pPr lvl="4" algn="ctr">
              <a:lnSpc>
                <a:spcPct val="90000"/>
              </a:lnSpc>
              <a:spcBef>
                <a:spcPts val="500"/>
              </a:spcBef>
              <a:spcAft>
                <a:spcPts val="0"/>
              </a:spcAft>
              <a:buSzPts val="1800"/>
              <a:buNone/>
              <a:defRPr sz="1600"/>
            </a:lvl5pPr>
            <a:lvl6pPr lvl="5" algn="ctr">
              <a:lnSpc>
                <a:spcPct val="90000"/>
              </a:lnSpc>
              <a:spcBef>
                <a:spcPts val="500"/>
              </a:spcBef>
              <a:spcAft>
                <a:spcPts val="0"/>
              </a:spcAft>
              <a:buSzPts val="1800"/>
              <a:buNone/>
              <a:defRPr sz="1600"/>
            </a:lvl6pPr>
            <a:lvl7pPr lvl="6" algn="ctr">
              <a:lnSpc>
                <a:spcPct val="90000"/>
              </a:lnSpc>
              <a:spcBef>
                <a:spcPts val="500"/>
              </a:spcBef>
              <a:spcAft>
                <a:spcPts val="0"/>
              </a:spcAft>
              <a:buSzPts val="1800"/>
              <a:buNone/>
              <a:defRPr sz="1600"/>
            </a:lvl7pPr>
            <a:lvl8pPr lvl="7" algn="ctr">
              <a:lnSpc>
                <a:spcPct val="90000"/>
              </a:lnSpc>
              <a:spcBef>
                <a:spcPts val="500"/>
              </a:spcBef>
              <a:spcAft>
                <a:spcPts val="0"/>
              </a:spcAft>
              <a:buSzPts val="1800"/>
              <a:buNone/>
              <a:defRPr sz="1600"/>
            </a:lvl8pPr>
            <a:lvl9pPr lvl="8" algn="ctr">
              <a:lnSpc>
                <a:spcPct val="90000"/>
              </a:lnSpc>
              <a:spcBef>
                <a:spcPts val="500"/>
              </a:spcBef>
              <a:spcAft>
                <a:spcPts val="0"/>
              </a:spcAft>
              <a:buSzPts val="1800"/>
              <a:buNone/>
              <a:defRPr sz="1600"/>
            </a:lvl9pPr>
          </a:lstStyle>
          <a:p>
            <a:endParaRPr/>
          </a:p>
        </p:txBody>
      </p:sp>
      <p:sp>
        <p:nvSpPr>
          <p:cNvPr id="28" name="Google Shape;28;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a:lvl1pPr>
            <a:lvl2pPr marL="0" marR="0" lvl="1" indent="0" algn="r">
              <a:lnSpc>
                <a:spcPct val="100000"/>
              </a:lnSpc>
              <a:spcBef>
                <a:spcPts val="0"/>
              </a:spcBef>
              <a:spcAft>
                <a:spcPts val="0"/>
              </a:spcAft>
              <a:buClr>
                <a:srgbClr val="000000"/>
              </a:buClr>
              <a:buSzPts val="1200"/>
              <a:buFont typeface="Arial"/>
              <a:buNone/>
              <a:defRPr/>
            </a:lvl2pPr>
            <a:lvl3pPr marL="0" marR="0" lvl="2" indent="0" algn="r">
              <a:lnSpc>
                <a:spcPct val="100000"/>
              </a:lnSpc>
              <a:spcBef>
                <a:spcPts val="0"/>
              </a:spcBef>
              <a:spcAft>
                <a:spcPts val="0"/>
              </a:spcAft>
              <a:buClr>
                <a:srgbClr val="000000"/>
              </a:buClr>
              <a:buSzPts val="1200"/>
              <a:buFont typeface="Arial"/>
              <a:buNone/>
              <a:defRPr/>
            </a:lvl3pPr>
            <a:lvl4pPr marL="0" marR="0" lvl="3" indent="0" algn="r">
              <a:lnSpc>
                <a:spcPct val="100000"/>
              </a:lnSpc>
              <a:spcBef>
                <a:spcPts val="0"/>
              </a:spcBef>
              <a:spcAft>
                <a:spcPts val="0"/>
              </a:spcAft>
              <a:buClr>
                <a:srgbClr val="000000"/>
              </a:buClr>
              <a:buSzPts val="1200"/>
              <a:buFont typeface="Arial"/>
              <a:buNone/>
              <a:defRPr/>
            </a:lvl4pPr>
            <a:lvl5pPr marL="0" marR="0" lvl="4" indent="0" algn="r">
              <a:lnSpc>
                <a:spcPct val="100000"/>
              </a:lnSpc>
              <a:spcBef>
                <a:spcPts val="0"/>
              </a:spcBef>
              <a:spcAft>
                <a:spcPts val="0"/>
              </a:spcAft>
              <a:buClr>
                <a:srgbClr val="000000"/>
              </a:buClr>
              <a:buSzPts val="1200"/>
              <a:buFont typeface="Arial"/>
              <a:buNone/>
              <a:defRPr/>
            </a:lvl5pPr>
            <a:lvl6pPr marL="0" marR="0" lvl="5" indent="0" algn="r">
              <a:lnSpc>
                <a:spcPct val="100000"/>
              </a:lnSpc>
              <a:spcBef>
                <a:spcPts val="0"/>
              </a:spcBef>
              <a:spcAft>
                <a:spcPts val="0"/>
              </a:spcAft>
              <a:buClr>
                <a:srgbClr val="000000"/>
              </a:buClr>
              <a:buSzPts val="1200"/>
              <a:buFont typeface="Arial"/>
              <a:buNone/>
              <a:defRPr/>
            </a:lvl6pPr>
            <a:lvl7pPr marL="0" marR="0" lvl="6" indent="0" algn="r">
              <a:lnSpc>
                <a:spcPct val="100000"/>
              </a:lnSpc>
              <a:spcBef>
                <a:spcPts val="0"/>
              </a:spcBef>
              <a:spcAft>
                <a:spcPts val="0"/>
              </a:spcAft>
              <a:buClr>
                <a:srgbClr val="000000"/>
              </a:buClr>
              <a:buSzPts val="1200"/>
              <a:buFont typeface="Arial"/>
              <a:buNone/>
              <a:defRPr/>
            </a:lvl7pPr>
            <a:lvl8pPr marL="0" marR="0" lvl="7" indent="0" algn="r">
              <a:lnSpc>
                <a:spcPct val="100000"/>
              </a:lnSpc>
              <a:spcBef>
                <a:spcPts val="0"/>
              </a:spcBef>
              <a:spcAft>
                <a:spcPts val="0"/>
              </a:spcAft>
              <a:buClr>
                <a:srgbClr val="000000"/>
              </a:buClr>
              <a:buSzPts val="1200"/>
              <a:buFont typeface="Arial"/>
              <a:buNone/>
              <a:defRPr/>
            </a:lvl8pPr>
            <a:lvl9pPr marL="0" marR="0" lvl="8" indent="0" algn="r">
              <a:lnSpc>
                <a:spcPct val="100000"/>
              </a:lnSpc>
              <a:spcBef>
                <a:spcPts val="0"/>
              </a:spcBef>
              <a:spcAft>
                <a:spcPts val="0"/>
              </a:spcAft>
              <a:buClr>
                <a:srgbClr val="000000"/>
              </a:buClr>
              <a:buSzPts val="1200"/>
              <a:buFont typeface="Arial"/>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4" name="Google Shape;34;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9" name="Google Shape;49;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3"/>
        <p:cNvGrpSpPr/>
        <p:nvPr/>
      </p:nvGrpSpPr>
      <p:grpSpPr>
        <a:xfrm>
          <a:off x="0" y="0"/>
          <a:ext cx="0" cy="0"/>
          <a:chOff x="0" y="0"/>
          <a:chExt cx="0" cy="0"/>
        </a:xfrm>
      </p:grpSpPr>
      <p:sp>
        <p:nvSpPr>
          <p:cNvPr id="54" name="Google Shape;54;p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8"/>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6" name="Google Shape;56;p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7" name="Google Shape;57;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0"/>
        <p:cNvGrpSpPr/>
        <p:nvPr/>
      </p:nvGrpSpPr>
      <p:grpSpPr>
        <a:xfrm>
          <a:off x="0" y="0"/>
          <a:ext cx="0" cy="0"/>
          <a:chOff x="0" y="0"/>
          <a:chExt cx="0" cy="0"/>
        </a:xfrm>
      </p:grpSpPr>
      <p:sp>
        <p:nvSpPr>
          <p:cNvPr id="61" name="Google Shape;61;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9"/>
          <p:cNvSpPr>
            <a:spLocks noGrp="1"/>
          </p:cNvSpPr>
          <p:nvPr>
            <p:ph type="pic" idx="2"/>
          </p:nvPr>
        </p:nvSpPr>
        <p:spPr>
          <a:xfrm>
            <a:off x="5183188" y="987425"/>
            <a:ext cx="6172200" cy="4873625"/>
          </a:xfrm>
          <a:prstGeom prst="rect">
            <a:avLst/>
          </a:prstGeom>
          <a:noFill/>
          <a:ln>
            <a:noFill/>
          </a:ln>
        </p:spPr>
      </p:sp>
      <p:sp>
        <p:nvSpPr>
          <p:cNvPr id="63" name="Google Shape;63;p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4" name="Google Shape;64;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7"/>
        <p:cNvGrpSpPr/>
        <p:nvPr/>
      </p:nvGrpSpPr>
      <p:grpSpPr>
        <a:xfrm>
          <a:off x="0" y="0"/>
          <a:ext cx="0" cy="0"/>
          <a:chOff x="0" y="0"/>
          <a:chExt cx="0" cy="0"/>
        </a:xfrm>
      </p:grpSpPr>
      <p:sp>
        <p:nvSpPr>
          <p:cNvPr id="68" name="Google Shape;68;p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10"/>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0" name="Google Shape;70;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3"/>
        <p:cNvGrpSpPr/>
        <p:nvPr/>
      </p:nvGrpSpPr>
      <p:grpSpPr>
        <a:xfrm>
          <a:off x="0" y="0"/>
          <a:ext cx="0" cy="0"/>
          <a:chOff x="0" y="0"/>
          <a:chExt cx="0" cy="0"/>
        </a:xfrm>
      </p:grpSpPr>
      <p:sp>
        <p:nvSpPr>
          <p:cNvPr id="74" name="Google Shape;74;p11"/>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 name="Google Shape;75;p11"/>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6" name="Google Shape;76;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26" Type="http://schemas.openxmlformats.org/officeDocument/2006/relationships/image" Target="../media/image26.jp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5" Type="http://schemas.openxmlformats.org/officeDocument/2006/relationships/image" Target="../media/image25.jpg"/><Relationship Id="rId2" Type="http://schemas.openxmlformats.org/officeDocument/2006/relationships/notesSlide" Target="../notesSlides/notesSlide4.xml"/><Relationship Id="rId16" Type="http://schemas.openxmlformats.org/officeDocument/2006/relationships/image" Target="../media/image16.png"/><Relationship Id="rId20" Type="http://schemas.openxmlformats.org/officeDocument/2006/relationships/image" Target="../media/image20.jpg"/><Relationship Id="rId29" Type="http://schemas.openxmlformats.org/officeDocument/2006/relationships/image" Target="../media/image29.jpg"/><Relationship Id="rId1" Type="http://schemas.openxmlformats.org/officeDocument/2006/relationships/slideLayout" Target="../slideLayouts/slideLayout1.xml"/><Relationship Id="rId6" Type="http://schemas.openxmlformats.org/officeDocument/2006/relationships/image" Target="../media/image6.jpg"/><Relationship Id="rId11" Type="http://schemas.openxmlformats.org/officeDocument/2006/relationships/image" Target="../media/image11.jpg"/><Relationship Id="rId24" Type="http://schemas.openxmlformats.org/officeDocument/2006/relationships/image" Target="../media/image24.jpg"/><Relationship Id="rId5" Type="http://schemas.openxmlformats.org/officeDocument/2006/relationships/image" Target="../media/image5.jpg"/><Relationship Id="rId15" Type="http://schemas.openxmlformats.org/officeDocument/2006/relationships/image" Target="../media/image15.png"/><Relationship Id="rId23" Type="http://schemas.openxmlformats.org/officeDocument/2006/relationships/image" Target="../media/image23.jpg"/><Relationship Id="rId28" Type="http://schemas.openxmlformats.org/officeDocument/2006/relationships/image" Target="../media/image28.png"/><Relationship Id="rId10" Type="http://schemas.openxmlformats.org/officeDocument/2006/relationships/image" Target="../media/image10.png"/><Relationship Id="rId19" Type="http://schemas.openxmlformats.org/officeDocument/2006/relationships/image" Target="../media/image19.jpg"/><Relationship Id="rId31" Type="http://schemas.openxmlformats.org/officeDocument/2006/relationships/image" Target="../media/image31.jpg"/><Relationship Id="rId4" Type="http://schemas.openxmlformats.org/officeDocument/2006/relationships/image" Target="../media/image4.jp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 Id="rId27" Type="http://schemas.openxmlformats.org/officeDocument/2006/relationships/image" Target="../media/image27.jpg"/><Relationship Id="rId30" Type="http://schemas.openxmlformats.org/officeDocument/2006/relationships/image" Target="../media/image30.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10" Type="http://schemas.openxmlformats.org/officeDocument/2006/relationships/image" Target="../media/image39.png"/><Relationship Id="rId4" Type="http://schemas.openxmlformats.org/officeDocument/2006/relationships/image" Target="../media/image33.png"/><Relationship Id="rId9" Type="http://schemas.openxmlformats.org/officeDocument/2006/relationships/image" Target="../media/image38.png"/></Relationships>
</file>

<file path=ppt/slides/_rels/slide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41.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43.jpg"/><Relationship Id="rId4" Type="http://schemas.openxmlformats.org/officeDocument/2006/relationships/image" Target="../media/image42.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44.png"/><Relationship Id="rId4" Type="http://schemas.openxmlformats.org/officeDocument/2006/relationships/hyperlink" Target="https://drive.google.com/file/d/1Bo_PJz7mbiXfZHgEI0k-JqcINVM_M3OV/view?usp=sharing"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45.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3.png"/><Relationship Id="rId7" Type="http://schemas.openxmlformats.org/officeDocument/2006/relationships/image" Target="../media/image49.jp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pic>
        <p:nvPicPr>
          <p:cNvPr id="83" name="Google Shape;83;p12"/>
          <p:cNvPicPr preferRelativeResize="0"/>
          <p:nvPr/>
        </p:nvPicPr>
        <p:blipFill>
          <a:blip r:embed="rId3">
            <a:alphaModFix/>
          </a:blip>
          <a:stretch>
            <a:fillRect/>
          </a:stretch>
        </p:blipFill>
        <p:spPr>
          <a:xfrm>
            <a:off x="3" y="-2286088"/>
            <a:ext cx="12192000" cy="9143985"/>
          </a:xfrm>
          <a:prstGeom prst="rect">
            <a:avLst/>
          </a:prstGeom>
          <a:noFill/>
          <a:ln>
            <a:noFill/>
          </a:ln>
        </p:spPr>
      </p:pic>
      <p:sp>
        <p:nvSpPr>
          <p:cNvPr id="84" name="Google Shape;84;p12"/>
          <p:cNvSpPr txBox="1"/>
          <p:nvPr/>
        </p:nvSpPr>
        <p:spPr>
          <a:xfrm>
            <a:off x="939080" y="1056100"/>
            <a:ext cx="5921400" cy="14733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2D08"/>
              </a:buClr>
              <a:buSzPts val="3200"/>
              <a:buFont typeface="Heebo Medium"/>
              <a:buNone/>
            </a:pPr>
            <a:r>
              <a:rPr lang="pt-BR" sz="5100" i="0" u="none" strike="noStrike" cap="none">
                <a:solidFill>
                  <a:schemeClr val="lt1"/>
                </a:solidFill>
                <a:latin typeface="Heebo Black"/>
                <a:ea typeface="Heebo Black"/>
                <a:cs typeface="Heebo Black"/>
                <a:sym typeface="Heebo Black"/>
              </a:rPr>
              <a:t>Competitividade do mercado brasileiro de H</a:t>
            </a:r>
            <a:r>
              <a:rPr lang="pt-BR" sz="5100" i="0" u="none" strike="noStrike" cap="none" baseline="-25000">
                <a:solidFill>
                  <a:schemeClr val="lt1"/>
                </a:solidFill>
                <a:latin typeface="Heebo Black"/>
                <a:ea typeface="Heebo Black"/>
                <a:cs typeface="Heebo Black"/>
                <a:sym typeface="Heebo Black"/>
              </a:rPr>
              <a:t>2</a:t>
            </a:r>
            <a:r>
              <a:rPr lang="pt-BR" sz="5100" i="0" u="none" strike="noStrike" cap="none">
                <a:solidFill>
                  <a:schemeClr val="lt1"/>
                </a:solidFill>
                <a:latin typeface="Heebo Black"/>
                <a:ea typeface="Heebo Black"/>
                <a:cs typeface="Heebo Black"/>
                <a:sym typeface="Heebo Black"/>
              </a:rPr>
              <a:t>V </a:t>
            </a:r>
            <a:endParaRPr sz="5100" i="0" u="none" strike="noStrike" cap="none">
              <a:solidFill>
                <a:schemeClr val="lt1"/>
              </a:solidFill>
              <a:latin typeface="Heebo Black"/>
              <a:ea typeface="Heebo Black"/>
              <a:cs typeface="Heebo Black"/>
              <a:sym typeface="Heebo Black"/>
            </a:endParaRPr>
          </a:p>
        </p:txBody>
      </p:sp>
      <p:sp>
        <p:nvSpPr>
          <p:cNvPr id="85" name="Google Shape;85;p12"/>
          <p:cNvSpPr txBox="1"/>
          <p:nvPr/>
        </p:nvSpPr>
        <p:spPr>
          <a:xfrm>
            <a:off x="939079" y="3303425"/>
            <a:ext cx="1819500" cy="3810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2D08"/>
              </a:buClr>
              <a:buSzPts val="1800"/>
              <a:buFont typeface="Arial"/>
              <a:buNone/>
            </a:pPr>
            <a:r>
              <a:rPr lang="pt-BR" sz="1800" b="1">
                <a:solidFill>
                  <a:srgbClr val="2EED80"/>
                </a:solidFill>
                <a:latin typeface="Heebo Light"/>
                <a:ea typeface="Heebo Light"/>
                <a:cs typeface="Heebo Light"/>
                <a:sym typeface="Heebo Light"/>
              </a:rPr>
              <a:t>Abril</a:t>
            </a:r>
            <a:r>
              <a:rPr lang="pt-BR" sz="1800" b="1" i="0" u="none" strike="noStrike" cap="none">
                <a:solidFill>
                  <a:srgbClr val="2EED80"/>
                </a:solidFill>
                <a:latin typeface="Heebo Light"/>
                <a:ea typeface="Heebo Light"/>
                <a:cs typeface="Heebo Light"/>
                <a:sym typeface="Heebo Light"/>
              </a:rPr>
              <a:t>, 2024</a:t>
            </a:r>
            <a:endParaRPr sz="1400" b="0" i="0" u="none" strike="noStrike" cap="none">
              <a:solidFill>
                <a:srgbClr val="2EED8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pic>
        <p:nvPicPr>
          <p:cNvPr id="90" name="Google Shape;90;p13"/>
          <p:cNvPicPr preferRelativeResize="0"/>
          <p:nvPr/>
        </p:nvPicPr>
        <p:blipFill>
          <a:blip r:embed="rId3">
            <a:alphaModFix/>
          </a:blip>
          <a:stretch>
            <a:fillRect/>
          </a:stretch>
        </p:blipFill>
        <p:spPr>
          <a:xfrm>
            <a:off x="-542225" y="-305000"/>
            <a:ext cx="12734198" cy="7163000"/>
          </a:xfrm>
          <a:prstGeom prst="rect">
            <a:avLst/>
          </a:prstGeom>
          <a:noFill/>
          <a:ln>
            <a:noFill/>
          </a:ln>
        </p:spPr>
      </p:pic>
      <p:sp>
        <p:nvSpPr>
          <p:cNvPr id="91" name="Google Shape;91;p13"/>
          <p:cNvSpPr/>
          <p:nvPr/>
        </p:nvSpPr>
        <p:spPr>
          <a:xfrm>
            <a:off x="3466450" y="2370600"/>
            <a:ext cx="3650400" cy="1344900"/>
          </a:xfrm>
          <a:prstGeom prst="roundRect">
            <a:avLst>
              <a:gd name="adj" fmla="val 13021"/>
            </a:avLst>
          </a:prstGeom>
          <a:solidFill>
            <a:srgbClr val="11112B"/>
          </a:solidFill>
          <a:ln w="9525" cap="flat" cmpd="sng">
            <a:solidFill>
              <a:srgbClr val="1D835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92" name="Google Shape;92;p13"/>
          <p:cNvSpPr txBox="1"/>
          <p:nvPr/>
        </p:nvSpPr>
        <p:spPr>
          <a:xfrm>
            <a:off x="698860" y="2792540"/>
            <a:ext cx="2717100" cy="823800"/>
          </a:xfrm>
          <a:prstGeom prst="rect">
            <a:avLst/>
          </a:prstGeom>
          <a:noFill/>
          <a:ln>
            <a:noFill/>
          </a:ln>
        </p:spPr>
        <p:txBody>
          <a:bodyPr spcFirstLastPara="1" wrap="square" lIns="45650" tIns="45650" rIns="45650" bIns="45650" anchor="t" anchorCtr="0">
            <a:noAutofit/>
          </a:bodyPr>
          <a:lstStyle/>
          <a:p>
            <a:pPr marL="0" marR="0" lvl="0" indent="0" algn="l" rtl="0">
              <a:lnSpc>
                <a:spcPct val="80000"/>
              </a:lnSpc>
              <a:spcBef>
                <a:spcPts val="0"/>
              </a:spcBef>
              <a:spcAft>
                <a:spcPts val="0"/>
              </a:spcAft>
              <a:buClr>
                <a:schemeClr val="lt1"/>
              </a:buClr>
              <a:buSzPts val="1999"/>
              <a:buFont typeface="Heebo Medium"/>
              <a:buNone/>
            </a:pPr>
            <a:r>
              <a:rPr lang="pt-BR" sz="1999" b="0" i="1" u="none" strike="noStrike" cap="none">
                <a:solidFill>
                  <a:schemeClr val="lt1"/>
                </a:solidFill>
                <a:latin typeface="Heebo Medium"/>
                <a:ea typeface="Heebo Medium"/>
                <a:cs typeface="Heebo Medium"/>
                <a:sym typeface="Heebo Medium"/>
              </a:rPr>
              <a:t>nossos</a:t>
            </a:r>
            <a:br>
              <a:rPr lang="pt-BR" sz="1999" b="1" i="1" u="none" strike="noStrike" cap="none">
                <a:solidFill>
                  <a:schemeClr val="lt1"/>
                </a:solidFill>
                <a:latin typeface="Heebo Medium"/>
                <a:ea typeface="Heebo Medium"/>
                <a:cs typeface="Heebo Medium"/>
                <a:sym typeface="Heebo Medium"/>
              </a:rPr>
            </a:br>
            <a:r>
              <a:rPr lang="pt-BR" sz="3597" b="1" i="0" u="none" strike="noStrike" cap="none">
                <a:solidFill>
                  <a:schemeClr val="lt1"/>
                </a:solidFill>
                <a:latin typeface="Heebo Medium"/>
                <a:ea typeface="Heebo Medium"/>
                <a:cs typeface="Heebo Medium"/>
                <a:sym typeface="Heebo Medium"/>
              </a:rPr>
              <a:t>OBJETIVOS</a:t>
            </a:r>
            <a:endParaRPr sz="1400" b="0" i="0" u="none" strike="noStrike" cap="none">
              <a:solidFill>
                <a:srgbClr val="000000"/>
              </a:solidFill>
              <a:latin typeface="Arial"/>
              <a:ea typeface="Arial"/>
              <a:cs typeface="Arial"/>
              <a:sym typeface="Arial"/>
            </a:endParaRPr>
          </a:p>
          <a:p>
            <a:pPr marL="0" marR="0" lvl="0" indent="0" algn="l" rtl="0">
              <a:lnSpc>
                <a:spcPct val="80000"/>
              </a:lnSpc>
              <a:spcBef>
                <a:spcPts val="0"/>
              </a:spcBef>
              <a:spcAft>
                <a:spcPts val="0"/>
              </a:spcAft>
              <a:buClr>
                <a:schemeClr val="lt1"/>
              </a:buClr>
              <a:buSzPts val="1800"/>
              <a:buFont typeface="Heebo Medium"/>
              <a:buNone/>
            </a:pPr>
            <a:r>
              <a:rPr lang="pt-BR" sz="1800" b="0" i="0" u="none" strike="noStrike" cap="none">
                <a:solidFill>
                  <a:schemeClr val="lt1"/>
                </a:solidFill>
                <a:latin typeface="Heebo Medium"/>
                <a:ea typeface="Heebo Medium"/>
                <a:cs typeface="Heebo Medium"/>
                <a:sym typeface="Heebo Medium"/>
              </a:rPr>
              <a:t>não exaustivo</a:t>
            </a:r>
            <a:endParaRPr sz="1400" b="0" i="0" u="none" strike="noStrike" cap="none">
              <a:solidFill>
                <a:srgbClr val="000000"/>
              </a:solidFill>
              <a:latin typeface="Arial"/>
              <a:ea typeface="Arial"/>
              <a:cs typeface="Arial"/>
              <a:sym typeface="Arial"/>
            </a:endParaRPr>
          </a:p>
        </p:txBody>
      </p:sp>
      <p:sp>
        <p:nvSpPr>
          <p:cNvPr id="93" name="Google Shape;93;p13"/>
          <p:cNvSpPr txBox="1"/>
          <p:nvPr/>
        </p:nvSpPr>
        <p:spPr>
          <a:xfrm>
            <a:off x="3521452" y="736342"/>
            <a:ext cx="5930100" cy="10152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chemeClr val="lt1"/>
              </a:buClr>
              <a:buSzPts val="1799"/>
              <a:buFont typeface="Heebo Medium"/>
              <a:buNone/>
            </a:pPr>
            <a:r>
              <a:rPr lang="pt-BR" sz="1499" b="0" i="0" u="none" strike="noStrike" cap="none">
                <a:solidFill>
                  <a:schemeClr val="lt1"/>
                </a:solidFill>
                <a:latin typeface="Heebo Medium"/>
                <a:ea typeface="Heebo Medium"/>
                <a:cs typeface="Heebo Medium"/>
                <a:sym typeface="Heebo Medium"/>
              </a:rPr>
              <a:t>A missão da ABIHV é incentivar a criação de condições para que o Hidrogênio Verde seja produzido e comercializado da forma mais competitiva e ampla no Brasil, promovendo um futuro sustentável e econômico para todos.</a:t>
            </a:r>
            <a:endParaRPr sz="1100" b="0" i="0" u="none" strike="noStrike" cap="none">
              <a:solidFill>
                <a:srgbClr val="000000"/>
              </a:solidFill>
              <a:latin typeface="Arial"/>
              <a:ea typeface="Arial"/>
              <a:cs typeface="Arial"/>
              <a:sym typeface="Arial"/>
            </a:endParaRPr>
          </a:p>
        </p:txBody>
      </p:sp>
      <p:sp>
        <p:nvSpPr>
          <p:cNvPr id="94" name="Google Shape;94;p13"/>
          <p:cNvSpPr txBox="1"/>
          <p:nvPr/>
        </p:nvSpPr>
        <p:spPr>
          <a:xfrm>
            <a:off x="698850" y="851550"/>
            <a:ext cx="2519400" cy="823800"/>
          </a:xfrm>
          <a:prstGeom prst="rect">
            <a:avLst/>
          </a:prstGeom>
          <a:noFill/>
          <a:ln>
            <a:noFill/>
          </a:ln>
        </p:spPr>
        <p:txBody>
          <a:bodyPr spcFirstLastPara="1" wrap="square" lIns="45650" tIns="45650" rIns="45650" bIns="45650" anchor="t" anchorCtr="0">
            <a:noAutofit/>
          </a:bodyPr>
          <a:lstStyle/>
          <a:p>
            <a:pPr marL="0" marR="0" lvl="0" indent="0" algn="l" rtl="0">
              <a:lnSpc>
                <a:spcPct val="80000"/>
              </a:lnSpc>
              <a:spcBef>
                <a:spcPts val="0"/>
              </a:spcBef>
              <a:spcAft>
                <a:spcPts val="0"/>
              </a:spcAft>
              <a:buClr>
                <a:schemeClr val="lt1"/>
              </a:buClr>
              <a:buSzPts val="1999"/>
              <a:buFont typeface="Heebo Medium"/>
              <a:buNone/>
            </a:pPr>
            <a:r>
              <a:rPr lang="pt-BR" sz="1999" b="0" i="1" u="none" strike="noStrike" cap="none">
                <a:solidFill>
                  <a:schemeClr val="lt1"/>
                </a:solidFill>
                <a:latin typeface="Heebo Medium"/>
                <a:ea typeface="Heebo Medium"/>
                <a:cs typeface="Heebo Medium"/>
                <a:sym typeface="Heebo Medium"/>
              </a:rPr>
              <a:t>nossa</a:t>
            </a:r>
            <a:br>
              <a:rPr lang="pt-BR" sz="1999" b="1" i="0" u="none" strike="noStrike" cap="none">
                <a:solidFill>
                  <a:schemeClr val="lt1"/>
                </a:solidFill>
                <a:latin typeface="Heebo Medium"/>
                <a:ea typeface="Heebo Medium"/>
                <a:cs typeface="Heebo Medium"/>
                <a:sym typeface="Heebo Medium"/>
              </a:rPr>
            </a:br>
            <a:r>
              <a:rPr lang="pt-BR" sz="3597" b="1" i="0" u="none" strike="noStrike" cap="none">
                <a:solidFill>
                  <a:schemeClr val="lt1"/>
                </a:solidFill>
                <a:latin typeface="Heebo Medium"/>
                <a:ea typeface="Heebo Medium"/>
                <a:cs typeface="Heebo Medium"/>
                <a:sym typeface="Heebo Medium"/>
              </a:rPr>
              <a:t>MISSÃO</a:t>
            </a:r>
            <a:endParaRPr sz="1400" b="0" i="0" u="none" strike="noStrike" cap="none">
              <a:solidFill>
                <a:srgbClr val="000000"/>
              </a:solidFill>
              <a:latin typeface="Arial"/>
              <a:ea typeface="Arial"/>
              <a:cs typeface="Arial"/>
              <a:sym typeface="Arial"/>
            </a:endParaRPr>
          </a:p>
        </p:txBody>
      </p:sp>
      <p:sp>
        <p:nvSpPr>
          <p:cNvPr id="95" name="Google Shape;95;p13"/>
          <p:cNvSpPr/>
          <p:nvPr/>
        </p:nvSpPr>
        <p:spPr>
          <a:xfrm>
            <a:off x="7283650" y="2370600"/>
            <a:ext cx="4491300" cy="1344900"/>
          </a:xfrm>
          <a:prstGeom prst="roundRect">
            <a:avLst>
              <a:gd name="adj" fmla="val 13021"/>
            </a:avLst>
          </a:prstGeom>
          <a:solidFill>
            <a:srgbClr val="11112B"/>
          </a:solidFill>
          <a:ln w="9525" cap="flat" cmpd="sng">
            <a:solidFill>
              <a:srgbClr val="1D835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96" name="Google Shape;96;p13"/>
          <p:cNvSpPr/>
          <p:nvPr/>
        </p:nvSpPr>
        <p:spPr>
          <a:xfrm>
            <a:off x="3720600" y="2494925"/>
            <a:ext cx="3208500" cy="107730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chemeClr val="lt1"/>
              </a:buClr>
              <a:buSzPts val="1600"/>
              <a:buFont typeface="Heebo Medium"/>
              <a:buNone/>
            </a:pPr>
            <a:r>
              <a:rPr lang="pt-BR" sz="1600" b="1" i="0" u="none" strike="noStrike" cap="none">
                <a:solidFill>
                  <a:schemeClr val="lt1"/>
                </a:solidFill>
                <a:latin typeface="Heebo Medium"/>
                <a:ea typeface="Heebo Medium"/>
                <a:cs typeface="Heebo Medium"/>
                <a:sym typeface="Heebo Medium"/>
              </a:rPr>
              <a:t>DISSEMINAÇÃO</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chemeClr val="lt1"/>
              </a:buClr>
              <a:buSzPts val="1200"/>
              <a:buFont typeface="Heebo Medium"/>
              <a:buNone/>
            </a:pPr>
            <a:r>
              <a:rPr lang="pt-BR" sz="1200" b="0" i="0" u="none" strike="noStrike" cap="none">
                <a:solidFill>
                  <a:schemeClr val="lt1"/>
                </a:solidFill>
                <a:latin typeface="Heebo Medium"/>
                <a:ea typeface="Heebo Medium"/>
                <a:cs typeface="Heebo Medium"/>
                <a:sym typeface="Heebo Medium"/>
              </a:rPr>
              <a:t>Organizar reuniões e seminários para debater e apresentar sugestões para utilização de recursos energéticos oriundos do Hidrogênio Verde </a:t>
            </a:r>
            <a:endParaRPr sz="1200" b="1" i="0" u="none" strike="noStrike" cap="none">
              <a:solidFill>
                <a:schemeClr val="lt1"/>
              </a:solidFill>
              <a:latin typeface="Heebo Medium"/>
              <a:ea typeface="Heebo Medium"/>
              <a:cs typeface="Heebo Medium"/>
              <a:sym typeface="Heebo Medium"/>
            </a:endParaRPr>
          </a:p>
        </p:txBody>
      </p:sp>
      <p:sp>
        <p:nvSpPr>
          <p:cNvPr id="97" name="Google Shape;97;p13"/>
          <p:cNvSpPr/>
          <p:nvPr/>
        </p:nvSpPr>
        <p:spPr>
          <a:xfrm>
            <a:off x="4788150" y="3825875"/>
            <a:ext cx="5313900" cy="1138800"/>
          </a:xfrm>
          <a:prstGeom prst="roundRect">
            <a:avLst>
              <a:gd name="adj" fmla="val 13021"/>
            </a:avLst>
          </a:prstGeom>
          <a:solidFill>
            <a:srgbClr val="11112B"/>
          </a:solidFill>
          <a:ln w="9525" cap="flat" cmpd="sng">
            <a:solidFill>
              <a:srgbClr val="1D835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98" name="Google Shape;98;p13"/>
          <p:cNvSpPr/>
          <p:nvPr/>
        </p:nvSpPr>
        <p:spPr>
          <a:xfrm>
            <a:off x="5091675" y="3945375"/>
            <a:ext cx="4847700" cy="107730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chemeClr val="lt1"/>
              </a:buClr>
              <a:buSzPts val="1600"/>
              <a:buFont typeface="Heebo Medium"/>
              <a:buNone/>
            </a:pPr>
            <a:r>
              <a:rPr lang="pt-BR" sz="1600" b="1" i="0" u="none" strike="noStrike" cap="none">
                <a:solidFill>
                  <a:schemeClr val="lt1"/>
                </a:solidFill>
                <a:latin typeface="Heebo Medium"/>
                <a:ea typeface="Heebo Medium"/>
                <a:cs typeface="Heebo Medium"/>
                <a:sym typeface="Heebo Medium"/>
              </a:rPr>
              <a:t>COMPETITIVIDADE</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chemeClr val="lt1"/>
              </a:buClr>
              <a:buSzPts val="1200"/>
              <a:buFont typeface="Heebo Medium"/>
              <a:buNone/>
            </a:pPr>
            <a:r>
              <a:rPr lang="pt-BR" sz="1200" b="0" i="0" u="none" strike="noStrike" cap="none">
                <a:solidFill>
                  <a:schemeClr val="lt1"/>
                </a:solidFill>
                <a:latin typeface="Heebo Medium"/>
                <a:ea typeface="Heebo Medium"/>
                <a:cs typeface="Heebo Medium"/>
                <a:sym typeface="Heebo Medium"/>
              </a:rPr>
              <a:t>Influenciar a formulação de políticas públicas voltadas ao setor, através da legítima representação de interesses frente aos órgãos do Poder Executivo e Legislativo, bem como Agências Reguladoras </a:t>
            </a:r>
            <a:endParaRPr sz="1200" b="1" i="0" u="none" strike="noStrike" cap="none">
              <a:solidFill>
                <a:schemeClr val="lt1"/>
              </a:solidFill>
              <a:latin typeface="Heebo Medium"/>
              <a:ea typeface="Heebo Medium"/>
              <a:cs typeface="Heebo Medium"/>
              <a:sym typeface="Heebo Medium"/>
            </a:endParaRPr>
          </a:p>
        </p:txBody>
      </p:sp>
      <p:sp>
        <p:nvSpPr>
          <p:cNvPr id="99" name="Google Shape;99;p13"/>
          <p:cNvSpPr/>
          <p:nvPr/>
        </p:nvSpPr>
        <p:spPr>
          <a:xfrm>
            <a:off x="7467900" y="2494925"/>
            <a:ext cx="4247400" cy="113880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chemeClr val="lt1"/>
              </a:buClr>
              <a:buSzPts val="1600"/>
              <a:buFont typeface="Heebo Medium"/>
              <a:buNone/>
            </a:pPr>
            <a:r>
              <a:rPr lang="pt-BR" sz="1600" b="1" i="0" u="none" strike="noStrike" cap="none">
                <a:solidFill>
                  <a:schemeClr val="lt1"/>
                </a:solidFill>
                <a:latin typeface="Heebo Medium"/>
                <a:ea typeface="Heebo Medium"/>
                <a:cs typeface="Heebo Medium"/>
                <a:sym typeface="Heebo Medium"/>
              </a:rPr>
              <a:t>LIDERANÇA</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200"/>
              <a:buFont typeface="Arial"/>
              <a:buNone/>
            </a:pPr>
            <a:r>
              <a:rPr lang="pt-BR" sz="1200" b="0" i="0" u="none" strike="noStrike" cap="none">
                <a:solidFill>
                  <a:schemeClr val="lt1"/>
                </a:solidFill>
                <a:latin typeface="Heebo Medium"/>
                <a:ea typeface="Heebo Medium"/>
                <a:cs typeface="Heebo Medium"/>
                <a:sym typeface="Heebo Medium"/>
              </a:rPr>
              <a:t>Contribuir ativamente no desenvolvimento das condições necessárias para produção de Hidrogênio Verde e seus derivados, de forma competitiva no Brasil, promovendo o desenvolvimento econômico sustentável do país</a:t>
            </a:r>
            <a:endParaRPr sz="1600" b="1" i="0" u="none" strike="noStrike" cap="none">
              <a:solidFill>
                <a:schemeClr val="lt1"/>
              </a:solidFill>
              <a:latin typeface="Heebo Medium"/>
              <a:ea typeface="Heebo Medium"/>
              <a:cs typeface="Heebo Medium"/>
              <a:sym typeface="Heebo Medium"/>
            </a:endParaRPr>
          </a:p>
        </p:txBody>
      </p:sp>
      <p:sp>
        <p:nvSpPr>
          <p:cNvPr id="100" name="Google Shape;100;p13"/>
          <p:cNvSpPr/>
          <p:nvPr/>
        </p:nvSpPr>
        <p:spPr>
          <a:xfrm>
            <a:off x="3466450" y="5152175"/>
            <a:ext cx="3317700" cy="1077300"/>
          </a:xfrm>
          <a:prstGeom prst="roundRect">
            <a:avLst>
              <a:gd name="adj" fmla="val 13021"/>
            </a:avLst>
          </a:prstGeom>
          <a:solidFill>
            <a:srgbClr val="11112B"/>
          </a:solidFill>
          <a:ln w="9525" cap="flat" cmpd="sng">
            <a:solidFill>
              <a:srgbClr val="1D835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01" name="Google Shape;101;p13"/>
          <p:cNvSpPr/>
          <p:nvPr/>
        </p:nvSpPr>
        <p:spPr>
          <a:xfrm>
            <a:off x="3720600" y="5246975"/>
            <a:ext cx="2717100" cy="82380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chemeClr val="lt1"/>
              </a:buClr>
              <a:buSzPts val="1600"/>
              <a:buFont typeface="Heebo Medium"/>
              <a:buNone/>
            </a:pPr>
            <a:r>
              <a:rPr lang="pt-BR" sz="1600" b="1" i="0" u="none" strike="noStrike" cap="none">
                <a:solidFill>
                  <a:schemeClr val="lt1"/>
                </a:solidFill>
                <a:latin typeface="Heebo Medium"/>
                <a:ea typeface="Heebo Medium"/>
                <a:cs typeface="Heebo Medium"/>
                <a:sym typeface="Heebo Medium"/>
              </a:rPr>
              <a:t>SUSTENTABILIDADE</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200"/>
              <a:buFont typeface="Arial"/>
              <a:buNone/>
            </a:pPr>
            <a:r>
              <a:rPr lang="pt-BR" sz="1200" b="0" i="0" u="none" strike="noStrike" cap="none">
                <a:solidFill>
                  <a:schemeClr val="lt1"/>
                </a:solidFill>
                <a:latin typeface="Heebo Medium"/>
                <a:ea typeface="Heebo Medium"/>
                <a:cs typeface="Heebo Medium"/>
                <a:sym typeface="Heebo Medium"/>
              </a:rPr>
              <a:t>Incentivar a inserção e participação do Hidrogênio Verde na matriz energética brasileira</a:t>
            </a:r>
            <a:endParaRPr sz="1600" b="1" i="0" u="none" strike="noStrike" cap="none">
              <a:solidFill>
                <a:schemeClr val="lt1"/>
              </a:solidFill>
              <a:latin typeface="Heebo Medium"/>
              <a:ea typeface="Heebo Medium"/>
              <a:cs typeface="Heebo Medium"/>
              <a:sym typeface="Heebo Medium"/>
            </a:endParaRPr>
          </a:p>
        </p:txBody>
      </p:sp>
      <p:sp>
        <p:nvSpPr>
          <p:cNvPr id="102" name="Google Shape;102;p13"/>
          <p:cNvSpPr/>
          <p:nvPr/>
        </p:nvSpPr>
        <p:spPr>
          <a:xfrm>
            <a:off x="6929100" y="5152175"/>
            <a:ext cx="4938300" cy="1243800"/>
          </a:xfrm>
          <a:prstGeom prst="roundRect">
            <a:avLst>
              <a:gd name="adj" fmla="val 13021"/>
            </a:avLst>
          </a:prstGeom>
          <a:solidFill>
            <a:srgbClr val="11112B"/>
          </a:solidFill>
          <a:ln w="9525" cap="flat" cmpd="sng">
            <a:solidFill>
              <a:srgbClr val="1D835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03" name="Google Shape;103;p13"/>
          <p:cNvSpPr/>
          <p:nvPr/>
        </p:nvSpPr>
        <p:spPr>
          <a:xfrm>
            <a:off x="7116850" y="5272475"/>
            <a:ext cx="4598400" cy="107730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chemeClr val="lt1"/>
              </a:buClr>
              <a:buSzPts val="1400"/>
              <a:buFont typeface="Heebo Medium"/>
              <a:buNone/>
            </a:pPr>
            <a:r>
              <a:rPr lang="pt-BR" sz="1400" b="1" i="0" u="none" strike="noStrike" cap="none">
                <a:solidFill>
                  <a:schemeClr val="lt1"/>
                </a:solidFill>
                <a:latin typeface="Heebo Medium"/>
                <a:ea typeface="Heebo Medium"/>
                <a:cs typeface="Heebo Medium"/>
                <a:sym typeface="Heebo Medium"/>
              </a:rPr>
              <a:t>COMPROMISSO  COM A SOCIEDADE </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200"/>
              <a:buFont typeface="Arial"/>
              <a:buNone/>
            </a:pPr>
            <a:r>
              <a:rPr lang="pt-BR" sz="1200" b="0" i="0" u="none" strike="noStrike" cap="none">
                <a:solidFill>
                  <a:schemeClr val="lt1"/>
                </a:solidFill>
                <a:latin typeface="Heebo Medium"/>
                <a:ea typeface="Heebo Medium"/>
                <a:cs typeface="Heebo Medium"/>
                <a:sym typeface="Heebo Medium"/>
              </a:rPr>
              <a:t>Valorizar a ampla contribuição do Hidrogênio Verde à sociedade brasileira por meio da geração de renda, tecnologia e empregos, pautada por uma atuação diversa, inclusiva, socialmente responsável e reconhecida pela sociedade</a:t>
            </a:r>
            <a:endParaRPr sz="1400" b="1" i="0" u="none" strike="noStrike" cap="none">
              <a:solidFill>
                <a:schemeClr val="lt1"/>
              </a:solidFill>
              <a:latin typeface="Heebo Medium"/>
              <a:ea typeface="Heebo Medium"/>
              <a:cs typeface="Heebo Medium"/>
              <a:sym typeface="Heebo Medium"/>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pic>
        <p:nvPicPr>
          <p:cNvPr id="108" name="Google Shape;108;p14"/>
          <p:cNvPicPr preferRelativeResize="0"/>
          <p:nvPr/>
        </p:nvPicPr>
        <p:blipFill>
          <a:blip r:embed="rId3">
            <a:alphaModFix/>
          </a:blip>
          <a:stretch>
            <a:fillRect/>
          </a:stretch>
        </p:blipFill>
        <p:spPr>
          <a:xfrm>
            <a:off x="0" y="0"/>
            <a:ext cx="12191981" cy="6858000"/>
          </a:xfrm>
          <a:prstGeom prst="rect">
            <a:avLst/>
          </a:prstGeom>
          <a:noFill/>
          <a:ln>
            <a:noFill/>
          </a:ln>
        </p:spPr>
      </p:pic>
      <p:sp>
        <p:nvSpPr>
          <p:cNvPr id="109" name="Google Shape;109;p14"/>
          <p:cNvSpPr txBox="1"/>
          <p:nvPr/>
        </p:nvSpPr>
        <p:spPr>
          <a:xfrm>
            <a:off x="4276800" y="1036468"/>
            <a:ext cx="3638400" cy="792000"/>
          </a:xfrm>
          <a:prstGeom prst="rect">
            <a:avLst/>
          </a:prstGeom>
          <a:noFill/>
          <a:ln>
            <a:noFill/>
          </a:ln>
        </p:spPr>
        <p:txBody>
          <a:bodyPr spcFirstLastPara="1" wrap="square" lIns="91375" tIns="91375" rIns="91375" bIns="91375" anchor="ctr" anchorCtr="0">
            <a:noAutofit/>
          </a:bodyPr>
          <a:lstStyle/>
          <a:p>
            <a:pPr marL="0" marR="0" lvl="0" indent="0" algn="l" rtl="0">
              <a:lnSpc>
                <a:spcPct val="100000"/>
              </a:lnSpc>
              <a:spcBef>
                <a:spcPts val="0"/>
              </a:spcBef>
              <a:spcAft>
                <a:spcPts val="0"/>
              </a:spcAft>
              <a:buClr>
                <a:srgbClr val="294667"/>
              </a:buClr>
              <a:buSzPts val="1400"/>
              <a:buFont typeface="Merriweather"/>
              <a:buNone/>
            </a:pPr>
            <a:r>
              <a:rPr lang="pt-BR" sz="3300" b="1" i="0" u="none" strike="noStrike" cap="none">
                <a:solidFill>
                  <a:schemeClr val="lt1"/>
                </a:solidFill>
                <a:latin typeface="Heebo Medium"/>
                <a:ea typeface="Heebo Medium"/>
                <a:cs typeface="Heebo Medium"/>
                <a:sym typeface="Heebo Medium"/>
              </a:rPr>
              <a:t>Nossa atuação</a:t>
            </a:r>
            <a:endParaRPr sz="3300" b="1" i="0" u="none" strike="noStrike" cap="none">
              <a:solidFill>
                <a:schemeClr val="lt1"/>
              </a:solidFill>
              <a:latin typeface="Heebo Medium"/>
              <a:ea typeface="Heebo Medium"/>
              <a:cs typeface="Heebo Medium"/>
              <a:sym typeface="Heebo Medium"/>
            </a:endParaRPr>
          </a:p>
        </p:txBody>
      </p:sp>
      <p:sp>
        <p:nvSpPr>
          <p:cNvPr id="110" name="Google Shape;110;p14"/>
          <p:cNvSpPr/>
          <p:nvPr/>
        </p:nvSpPr>
        <p:spPr>
          <a:xfrm>
            <a:off x="2301900" y="2389100"/>
            <a:ext cx="7588200" cy="507600"/>
          </a:xfrm>
          <a:prstGeom prst="roundRect">
            <a:avLst>
              <a:gd name="adj" fmla="val 38511"/>
            </a:avLst>
          </a:prstGeom>
          <a:solidFill>
            <a:srgbClr val="11112B"/>
          </a:solidFill>
          <a:ln w="9525" cap="flat" cmpd="sng">
            <a:solidFill>
              <a:srgbClr val="1D835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11" name="Google Shape;111;p14"/>
          <p:cNvSpPr txBox="1"/>
          <p:nvPr/>
        </p:nvSpPr>
        <p:spPr>
          <a:xfrm>
            <a:off x="2301900" y="2427350"/>
            <a:ext cx="7588200" cy="431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pt-BR" sz="1600" b="1">
                <a:solidFill>
                  <a:schemeClr val="lt1"/>
                </a:solidFill>
              </a:rPr>
              <a:t>Advocacy para a construção da indústria de hidrogênio verde no país</a:t>
            </a:r>
            <a:endParaRPr sz="2800" b="1">
              <a:solidFill>
                <a:schemeClr val="lt1"/>
              </a:solidFill>
              <a:latin typeface="Calibri"/>
              <a:ea typeface="Calibri"/>
              <a:cs typeface="Calibri"/>
              <a:sym typeface="Calibri"/>
            </a:endParaRPr>
          </a:p>
        </p:txBody>
      </p:sp>
      <p:sp>
        <p:nvSpPr>
          <p:cNvPr id="112" name="Google Shape;112;p14"/>
          <p:cNvSpPr/>
          <p:nvPr/>
        </p:nvSpPr>
        <p:spPr>
          <a:xfrm>
            <a:off x="2301900" y="3227300"/>
            <a:ext cx="7588200" cy="507600"/>
          </a:xfrm>
          <a:prstGeom prst="roundRect">
            <a:avLst>
              <a:gd name="adj" fmla="val 38511"/>
            </a:avLst>
          </a:prstGeom>
          <a:solidFill>
            <a:srgbClr val="11112B"/>
          </a:solidFill>
          <a:ln w="9525" cap="flat" cmpd="sng">
            <a:solidFill>
              <a:srgbClr val="1D835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13" name="Google Shape;113;p14"/>
          <p:cNvSpPr txBox="1"/>
          <p:nvPr/>
        </p:nvSpPr>
        <p:spPr>
          <a:xfrm>
            <a:off x="2301900" y="3265550"/>
            <a:ext cx="7588200" cy="431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pt-BR" sz="1600" b="1">
                <a:solidFill>
                  <a:schemeClr val="lt1"/>
                </a:solidFill>
              </a:rPr>
              <a:t>Comunicação e desmistificação sobre o hidrogênio e suas potencialidades</a:t>
            </a:r>
            <a:endParaRPr sz="1600" b="1">
              <a:solidFill>
                <a:schemeClr val="lt1"/>
              </a:solidFill>
            </a:endParaRPr>
          </a:p>
        </p:txBody>
      </p:sp>
      <p:sp>
        <p:nvSpPr>
          <p:cNvPr id="114" name="Google Shape;114;p14"/>
          <p:cNvSpPr/>
          <p:nvPr/>
        </p:nvSpPr>
        <p:spPr>
          <a:xfrm>
            <a:off x="2301900" y="4065500"/>
            <a:ext cx="7588200" cy="507600"/>
          </a:xfrm>
          <a:prstGeom prst="roundRect">
            <a:avLst>
              <a:gd name="adj" fmla="val 38511"/>
            </a:avLst>
          </a:prstGeom>
          <a:solidFill>
            <a:srgbClr val="11112B"/>
          </a:solidFill>
          <a:ln w="9525" cap="flat" cmpd="sng">
            <a:solidFill>
              <a:srgbClr val="1D835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15" name="Google Shape;115;p14"/>
          <p:cNvSpPr txBox="1"/>
          <p:nvPr/>
        </p:nvSpPr>
        <p:spPr>
          <a:xfrm>
            <a:off x="2301900" y="4103750"/>
            <a:ext cx="7588200" cy="431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pt-BR" sz="1600" b="1">
                <a:solidFill>
                  <a:schemeClr val="lt1"/>
                </a:solidFill>
              </a:rPr>
              <a:t>Discussões técnicas nos grupos de trabalho</a:t>
            </a:r>
            <a:endParaRPr sz="1600" b="1">
              <a:solidFill>
                <a:schemeClr val="lt1"/>
              </a:solidFill>
            </a:endParaRPr>
          </a:p>
        </p:txBody>
      </p:sp>
      <p:sp>
        <p:nvSpPr>
          <p:cNvPr id="116" name="Google Shape;116;p14"/>
          <p:cNvSpPr/>
          <p:nvPr/>
        </p:nvSpPr>
        <p:spPr>
          <a:xfrm>
            <a:off x="2301900" y="4749729"/>
            <a:ext cx="7588200" cy="648000"/>
          </a:xfrm>
          <a:prstGeom prst="roundRect">
            <a:avLst>
              <a:gd name="adj" fmla="val 38511"/>
            </a:avLst>
          </a:prstGeom>
          <a:solidFill>
            <a:srgbClr val="11112B"/>
          </a:solidFill>
          <a:ln w="9525" cap="flat" cmpd="sng">
            <a:solidFill>
              <a:srgbClr val="1D835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17" name="Google Shape;117;p14"/>
          <p:cNvSpPr txBox="1"/>
          <p:nvPr/>
        </p:nvSpPr>
        <p:spPr>
          <a:xfrm>
            <a:off x="2755325" y="4864175"/>
            <a:ext cx="6681300" cy="431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pt-BR" sz="1600" b="1">
                <a:solidFill>
                  <a:schemeClr val="lt1"/>
                </a:solidFill>
              </a:rPr>
              <a:t>Estudos, pareceres, posições e análises que levem o Brasil à Nova Ordem Econômica Mundial Verde</a:t>
            </a:r>
            <a:endParaRPr sz="1600" b="1">
              <a:solidFill>
                <a:schemeClr val="lt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pic>
        <p:nvPicPr>
          <p:cNvPr id="122" name="Google Shape;122;p15"/>
          <p:cNvPicPr preferRelativeResize="0"/>
          <p:nvPr/>
        </p:nvPicPr>
        <p:blipFill>
          <a:blip r:embed="rId3">
            <a:alphaModFix/>
          </a:blip>
          <a:stretch>
            <a:fillRect/>
          </a:stretch>
        </p:blipFill>
        <p:spPr>
          <a:xfrm>
            <a:off x="0" y="0"/>
            <a:ext cx="12192000" cy="6857995"/>
          </a:xfrm>
          <a:prstGeom prst="rect">
            <a:avLst/>
          </a:prstGeom>
          <a:noFill/>
          <a:ln>
            <a:noFill/>
          </a:ln>
        </p:spPr>
      </p:pic>
      <p:pic>
        <p:nvPicPr>
          <p:cNvPr id="123" name="Google Shape;123;p15" descr="White Martins - Anahp"/>
          <p:cNvPicPr preferRelativeResize="0"/>
          <p:nvPr/>
        </p:nvPicPr>
        <p:blipFill rotWithShape="1">
          <a:blip r:embed="rId4">
            <a:alphaModFix/>
          </a:blip>
          <a:srcRect t="30763" b="29048"/>
          <a:stretch/>
        </p:blipFill>
        <p:spPr>
          <a:xfrm>
            <a:off x="9424695" y="3782544"/>
            <a:ext cx="2138261" cy="716066"/>
          </a:xfrm>
          <a:prstGeom prst="rect">
            <a:avLst/>
          </a:prstGeom>
          <a:noFill/>
          <a:ln>
            <a:noFill/>
          </a:ln>
        </p:spPr>
      </p:pic>
      <p:pic>
        <p:nvPicPr>
          <p:cNvPr id="124" name="Google Shape;124;p15" descr="Fotowatio Renewable Ventures (FRV) | LinkedIn"/>
          <p:cNvPicPr preferRelativeResize="0"/>
          <p:nvPr/>
        </p:nvPicPr>
        <p:blipFill rotWithShape="1">
          <a:blip r:embed="rId5">
            <a:alphaModFix/>
          </a:blip>
          <a:srcRect/>
          <a:stretch/>
        </p:blipFill>
        <p:spPr>
          <a:xfrm>
            <a:off x="6525601" y="2881864"/>
            <a:ext cx="1161729" cy="1161729"/>
          </a:xfrm>
          <a:prstGeom prst="rect">
            <a:avLst/>
          </a:prstGeom>
          <a:noFill/>
          <a:ln>
            <a:noFill/>
          </a:ln>
        </p:spPr>
      </p:pic>
      <p:pic>
        <p:nvPicPr>
          <p:cNvPr id="125" name="Google Shape;125;p15" descr="Air Products Brasil | LinkedIn"/>
          <p:cNvPicPr preferRelativeResize="0"/>
          <p:nvPr/>
        </p:nvPicPr>
        <p:blipFill rotWithShape="1">
          <a:blip r:embed="rId6">
            <a:alphaModFix/>
          </a:blip>
          <a:srcRect t="20796" r="-6220" b="29313"/>
          <a:stretch/>
        </p:blipFill>
        <p:spPr>
          <a:xfrm>
            <a:off x="10060375" y="2050526"/>
            <a:ext cx="1459140" cy="685331"/>
          </a:xfrm>
          <a:prstGeom prst="rect">
            <a:avLst/>
          </a:prstGeom>
          <a:noFill/>
          <a:ln>
            <a:noFill/>
          </a:ln>
        </p:spPr>
      </p:pic>
      <p:pic>
        <p:nvPicPr>
          <p:cNvPr id="126" name="Google Shape;126;p15" descr="Auren Energia - AURE3 -"/>
          <p:cNvPicPr preferRelativeResize="0"/>
          <p:nvPr/>
        </p:nvPicPr>
        <p:blipFill rotWithShape="1">
          <a:blip r:embed="rId7">
            <a:alphaModFix/>
          </a:blip>
          <a:srcRect/>
          <a:stretch/>
        </p:blipFill>
        <p:spPr>
          <a:xfrm>
            <a:off x="6516566" y="2338544"/>
            <a:ext cx="1373651" cy="475488"/>
          </a:xfrm>
          <a:prstGeom prst="rect">
            <a:avLst/>
          </a:prstGeom>
          <a:noFill/>
          <a:ln>
            <a:noFill/>
          </a:ln>
        </p:spPr>
      </p:pic>
      <p:pic>
        <p:nvPicPr>
          <p:cNvPr id="127" name="Google Shape;127;p15" descr="Atlas Renewable Energy - VIEX"/>
          <p:cNvPicPr preferRelativeResize="0"/>
          <p:nvPr/>
        </p:nvPicPr>
        <p:blipFill rotWithShape="1">
          <a:blip r:embed="rId8">
            <a:alphaModFix/>
          </a:blip>
          <a:srcRect/>
          <a:stretch/>
        </p:blipFill>
        <p:spPr>
          <a:xfrm>
            <a:off x="7964944" y="2341112"/>
            <a:ext cx="1437135" cy="956348"/>
          </a:xfrm>
          <a:prstGeom prst="rect">
            <a:avLst/>
          </a:prstGeom>
          <a:noFill/>
          <a:ln>
            <a:noFill/>
          </a:ln>
        </p:spPr>
      </p:pic>
      <p:pic>
        <p:nvPicPr>
          <p:cNvPr id="128" name="Google Shape;128;p15" descr="LEFOSSE"/>
          <p:cNvPicPr preferRelativeResize="0"/>
          <p:nvPr/>
        </p:nvPicPr>
        <p:blipFill rotWithShape="1">
          <a:blip r:embed="rId9">
            <a:alphaModFix/>
          </a:blip>
          <a:srcRect/>
          <a:stretch/>
        </p:blipFill>
        <p:spPr>
          <a:xfrm>
            <a:off x="9856156" y="3141683"/>
            <a:ext cx="1734993" cy="329514"/>
          </a:xfrm>
          <a:prstGeom prst="rect">
            <a:avLst/>
          </a:prstGeom>
          <a:noFill/>
          <a:ln>
            <a:noFill/>
          </a:ln>
        </p:spPr>
      </p:pic>
      <p:pic>
        <p:nvPicPr>
          <p:cNvPr id="129" name="Google Shape;129;p15"/>
          <p:cNvPicPr preferRelativeResize="0"/>
          <p:nvPr/>
        </p:nvPicPr>
        <p:blipFill rotWithShape="1">
          <a:blip r:embed="rId10">
            <a:alphaModFix/>
          </a:blip>
          <a:srcRect/>
          <a:stretch/>
        </p:blipFill>
        <p:spPr>
          <a:xfrm>
            <a:off x="6460978" y="4331956"/>
            <a:ext cx="1722565" cy="687515"/>
          </a:xfrm>
          <a:prstGeom prst="rect">
            <a:avLst/>
          </a:prstGeom>
          <a:noFill/>
          <a:ln>
            <a:noFill/>
          </a:ln>
        </p:spPr>
      </p:pic>
      <p:pic>
        <p:nvPicPr>
          <p:cNvPr id="130" name="Google Shape;130;p15" descr="Sigdo Koppers Brasil SKIC | LinkedIn"/>
          <p:cNvPicPr preferRelativeResize="0"/>
          <p:nvPr/>
        </p:nvPicPr>
        <p:blipFill rotWithShape="1">
          <a:blip r:embed="rId11">
            <a:alphaModFix/>
          </a:blip>
          <a:srcRect/>
          <a:stretch/>
        </p:blipFill>
        <p:spPr>
          <a:xfrm>
            <a:off x="7949215" y="3405831"/>
            <a:ext cx="1364741" cy="1364741"/>
          </a:xfrm>
          <a:prstGeom prst="rect">
            <a:avLst/>
          </a:prstGeom>
          <a:noFill/>
          <a:ln>
            <a:noFill/>
          </a:ln>
        </p:spPr>
      </p:pic>
      <p:pic>
        <p:nvPicPr>
          <p:cNvPr id="131" name="Google Shape;131;p15"/>
          <p:cNvPicPr preferRelativeResize="0"/>
          <p:nvPr/>
        </p:nvPicPr>
        <p:blipFill rotWithShape="1">
          <a:blip r:embed="rId12">
            <a:alphaModFix/>
          </a:blip>
          <a:srcRect/>
          <a:stretch/>
        </p:blipFill>
        <p:spPr>
          <a:xfrm>
            <a:off x="10060376" y="4536831"/>
            <a:ext cx="1346066" cy="683716"/>
          </a:xfrm>
          <a:prstGeom prst="rect">
            <a:avLst/>
          </a:prstGeom>
          <a:noFill/>
          <a:ln>
            <a:noFill/>
          </a:ln>
        </p:spPr>
      </p:pic>
      <p:pic>
        <p:nvPicPr>
          <p:cNvPr id="132" name="Google Shape;132;p15"/>
          <p:cNvPicPr preferRelativeResize="0"/>
          <p:nvPr/>
        </p:nvPicPr>
        <p:blipFill rotWithShape="1">
          <a:blip r:embed="rId13">
            <a:alphaModFix/>
          </a:blip>
          <a:srcRect/>
          <a:stretch/>
        </p:blipFill>
        <p:spPr>
          <a:xfrm>
            <a:off x="8044904" y="4983694"/>
            <a:ext cx="1674076" cy="609350"/>
          </a:xfrm>
          <a:prstGeom prst="rect">
            <a:avLst/>
          </a:prstGeom>
          <a:noFill/>
          <a:ln>
            <a:noFill/>
          </a:ln>
        </p:spPr>
      </p:pic>
      <p:sp>
        <p:nvSpPr>
          <p:cNvPr id="133" name="Google Shape;133;p15"/>
          <p:cNvSpPr/>
          <p:nvPr/>
        </p:nvSpPr>
        <p:spPr>
          <a:xfrm>
            <a:off x="255200" y="1672625"/>
            <a:ext cx="5668200" cy="4898400"/>
          </a:xfrm>
          <a:prstGeom prst="roundRect">
            <a:avLst>
              <a:gd name="adj" fmla="val 3368"/>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134" name="Google Shape;134;p15" descr="Eletrobras – Wikipédia, a enciclopédia livre"/>
          <p:cNvPicPr preferRelativeResize="0"/>
          <p:nvPr/>
        </p:nvPicPr>
        <p:blipFill rotWithShape="1">
          <a:blip r:embed="rId14">
            <a:alphaModFix/>
          </a:blip>
          <a:srcRect/>
          <a:stretch/>
        </p:blipFill>
        <p:spPr>
          <a:xfrm>
            <a:off x="1825434" y="2737763"/>
            <a:ext cx="1067330" cy="671100"/>
          </a:xfrm>
          <a:prstGeom prst="rect">
            <a:avLst/>
          </a:prstGeom>
          <a:noFill/>
          <a:ln>
            <a:noFill/>
          </a:ln>
        </p:spPr>
      </p:pic>
      <p:pic>
        <p:nvPicPr>
          <p:cNvPr id="135" name="Google Shape;135;p15" descr="European Energy A/S - company profile &amp; statistics"/>
          <p:cNvPicPr preferRelativeResize="0"/>
          <p:nvPr/>
        </p:nvPicPr>
        <p:blipFill rotWithShape="1">
          <a:blip r:embed="rId15">
            <a:alphaModFix/>
          </a:blip>
          <a:srcRect t="38753" b="37926"/>
          <a:stretch/>
        </p:blipFill>
        <p:spPr>
          <a:xfrm>
            <a:off x="3310641" y="2817884"/>
            <a:ext cx="1909172" cy="418394"/>
          </a:xfrm>
          <a:prstGeom prst="rect">
            <a:avLst/>
          </a:prstGeom>
          <a:noFill/>
          <a:ln>
            <a:noFill/>
          </a:ln>
        </p:spPr>
      </p:pic>
      <p:pic>
        <p:nvPicPr>
          <p:cNvPr id="136" name="Google Shape;136;p15" descr="Messer Gases Brasil"/>
          <p:cNvPicPr preferRelativeResize="0"/>
          <p:nvPr/>
        </p:nvPicPr>
        <p:blipFill rotWithShape="1">
          <a:blip r:embed="rId16">
            <a:alphaModFix/>
          </a:blip>
          <a:srcRect/>
          <a:stretch/>
        </p:blipFill>
        <p:spPr>
          <a:xfrm>
            <a:off x="3310641" y="4652525"/>
            <a:ext cx="1308845" cy="424893"/>
          </a:xfrm>
          <a:prstGeom prst="rect">
            <a:avLst/>
          </a:prstGeom>
          <a:noFill/>
          <a:ln>
            <a:noFill/>
          </a:ln>
        </p:spPr>
      </p:pic>
      <p:pic>
        <p:nvPicPr>
          <p:cNvPr id="137" name="Google Shape;137;p15" descr="ThyssenKrupp - Wikipedia"/>
          <p:cNvPicPr preferRelativeResize="0"/>
          <p:nvPr/>
        </p:nvPicPr>
        <p:blipFill rotWithShape="1">
          <a:blip r:embed="rId17">
            <a:alphaModFix/>
          </a:blip>
          <a:srcRect/>
          <a:stretch/>
        </p:blipFill>
        <p:spPr>
          <a:xfrm>
            <a:off x="3310641" y="5542090"/>
            <a:ext cx="1075125" cy="780499"/>
          </a:xfrm>
          <a:prstGeom prst="rect">
            <a:avLst/>
          </a:prstGeom>
          <a:noFill/>
          <a:ln>
            <a:noFill/>
          </a:ln>
        </p:spPr>
      </p:pic>
      <p:pic>
        <p:nvPicPr>
          <p:cNvPr id="138" name="Google Shape;138;p15" descr="Voltalia - VIEX"/>
          <p:cNvPicPr preferRelativeResize="0"/>
          <p:nvPr/>
        </p:nvPicPr>
        <p:blipFill rotWithShape="1">
          <a:blip r:embed="rId18">
            <a:alphaModFix/>
          </a:blip>
          <a:srcRect t="23953" b="25771"/>
          <a:stretch/>
        </p:blipFill>
        <p:spPr>
          <a:xfrm>
            <a:off x="1650851" y="4639363"/>
            <a:ext cx="1241914" cy="390435"/>
          </a:xfrm>
          <a:prstGeom prst="rect">
            <a:avLst/>
          </a:prstGeom>
          <a:noFill/>
          <a:ln>
            <a:noFill/>
          </a:ln>
        </p:spPr>
      </p:pic>
      <p:pic>
        <p:nvPicPr>
          <p:cNvPr id="139" name="Google Shape;139;p15" descr="Comerc Eficiência - Abesco - Eficiência Energética"/>
          <p:cNvPicPr preferRelativeResize="0"/>
          <p:nvPr/>
        </p:nvPicPr>
        <p:blipFill rotWithShape="1">
          <a:blip r:embed="rId19">
            <a:alphaModFix/>
          </a:blip>
          <a:srcRect/>
          <a:stretch/>
        </p:blipFill>
        <p:spPr>
          <a:xfrm>
            <a:off x="3310641" y="3787329"/>
            <a:ext cx="1486781" cy="400521"/>
          </a:xfrm>
          <a:prstGeom prst="rect">
            <a:avLst/>
          </a:prstGeom>
          <a:noFill/>
          <a:ln>
            <a:noFill/>
          </a:ln>
        </p:spPr>
      </p:pic>
      <p:pic>
        <p:nvPicPr>
          <p:cNvPr id="140" name="Google Shape;140;p15"/>
          <p:cNvPicPr preferRelativeResize="0"/>
          <p:nvPr/>
        </p:nvPicPr>
        <p:blipFill rotWithShape="1">
          <a:blip r:embed="rId20">
            <a:alphaModFix/>
          </a:blip>
          <a:srcRect/>
          <a:stretch/>
        </p:blipFill>
        <p:spPr>
          <a:xfrm>
            <a:off x="2198705" y="5631228"/>
            <a:ext cx="694060" cy="652219"/>
          </a:xfrm>
          <a:prstGeom prst="rect">
            <a:avLst/>
          </a:prstGeom>
          <a:noFill/>
          <a:ln>
            <a:noFill/>
          </a:ln>
        </p:spPr>
      </p:pic>
      <p:pic>
        <p:nvPicPr>
          <p:cNvPr id="141" name="Google Shape;141;p15" descr="A black background with blue text&#10;&#10;Description automatically generated"/>
          <p:cNvPicPr preferRelativeResize="0"/>
          <p:nvPr/>
        </p:nvPicPr>
        <p:blipFill rotWithShape="1">
          <a:blip r:embed="rId21">
            <a:alphaModFix/>
          </a:blip>
          <a:srcRect/>
          <a:stretch/>
        </p:blipFill>
        <p:spPr>
          <a:xfrm>
            <a:off x="955433" y="3782560"/>
            <a:ext cx="1937331" cy="394173"/>
          </a:xfrm>
          <a:prstGeom prst="rect">
            <a:avLst/>
          </a:prstGeom>
          <a:noFill/>
          <a:ln>
            <a:noFill/>
          </a:ln>
        </p:spPr>
      </p:pic>
      <p:sp>
        <p:nvSpPr>
          <p:cNvPr id="142" name="Google Shape;142;p15"/>
          <p:cNvSpPr txBox="1"/>
          <p:nvPr/>
        </p:nvSpPr>
        <p:spPr>
          <a:xfrm>
            <a:off x="1598416" y="2032867"/>
            <a:ext cx="2799300" cy="400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pt-BR" sz="2000" b="0" i="0" u="none" strike="noStrike" cap="none">
                <a:solidFill>
                  <a:srgbClr val="004E25"/>
                </a:solidFill>
                <a:latin typeface="Heebo Medium"/>
                <a:ea typeface="Heebo Medium"/>
                <a:cs typeface="Heebo Medium"/>
                <a:sym typeface="Heebo Medium"/>
              </a:rPr>
              <a:t>Empresas Fundadoras</a:t>
            </a:r>
            <a:endParaRPr sz="1800" b="0" i="0" u="none" strike="noStrike" cap="none">
              <a:solidFill>
                <a:srgbClr val="004E25"/>
              </a:solidFill>
              <a:latin typeface="Calibri"/>
              <a:ea typeface="Calibri"/>
              <a:cs typeface="Calibri"/>
              <a:sym typeface="Calibri"/>
            </a:endParaRPr>
          </a:p>
        </p:txBody>
      </p:sp>
      <p:pic>
        <p:nvPicPr>
          <p:cNvPr id="143" name="Google Shape;143;p15" descr="Air Products Brasil | LinkedIn"/>
          <p:cNvPicPr preferRelativeResize="0"/>
          <p:nvPr/>
        </p:nvPicPr>
        <p:blipFill rotWithShape="1">
          <a:blip r:embed="rId6">
            <a:alphaModFix/>
          </a:blip>
          <a:srcRect t="20796" r="-6220" b="29313"/>
          <a:stretch/>
        </p:blipFill>
        <p:spPr>
          <a:xfrm>
            <a:off x="10060376" y="2024944"/>
            <a:ext cx="1459140" cy="685331"/>
          </a:xfrm>
          <a:prstGeom prst="rect">
            <a:avLst/>
          </a:prstGeom>
          <a:noFill/>
          <a:ln>
            <a:noFill/>
          </a:ln>
        </p:spPr>
      </p:pic>
      <p:pic>
        <p:nvPicPr>
          <p:cNvPr id="144" name="Google Shape;144;p15" descr="White Martins - Anahp"/>
          <p:cNvPicPr preferRelativeResize="0"/>
          <p:nvPr/>
        </p:nvPicPr>
        <p:blipFill rotWithShape="1">
          <a:blip r:embed="rId4">
            <a:alphaModFix/>
          </a:blip>
          <a:srcRect t="30763" b="29048"/>
          <a:stretch/>
        </p:blipFill>
        <p:spPr>
          <a:xfrm>
            <a:off x="9443118" y="3814628"/>
            <a:ext cx="2138261" cy="716066"/>
          </a:xfrm>
          <a:prstGeom prst="rect">
            <a:avLst/>
          </a:prstGeom>
          <a:noFill/>
          <a:ln>
            <a:noFill/>
          </a:ln>
        </p:spPr>
      </p:pic>
      <p:pic>
        <p:nvPicPr>
          <p:cNvPr id="145" name="Google Shape;145;p15" descr="LEFOSSE"/>
          <p:cNvPicPr preferRelativeResize="0"/>
          <p:nvPr/>
        </p:nvPicPr>
        <p:blipFill rotWithShape="1">
          <a:blip r:embed="rId9">
            <a:alphaModFix/>
          </a:blip>
          <a:srcRect/>
          <a:stretch/>
        </p:blipFill>
        <p:spPr>
          <a:xfrm>
            <a:off x="9874579" y="3173767"/>
            <a:ext cx="1734993" cy="329514"/>
          </a:xfrm>
          <a:prstGeom prst="rect">
            <a:avLst/>
          </a:prstGeom>
          <a:noFill/>
          <a:ln>
            <a:noFill/>
          </a:ln>
        </p:spPr>
      </p:pic>
      <p:pic>
        <p:nvPicPr>
          <p:cNvPr id="146" name="Google Shape;146;p15" descr="Air Products Brasil | LinkedIn"/>
          <p:cNvPicPr preferRelativeResize="0"/>
          <p:nvPr/>
        </p:nvPicPr>
        <p:blipFill rotWithShape="1">
          <a:blip r:embed="rId6">
            <a:alphaModFix/>
          </a:blip>
          <a:srcRect t="20796" r="-6220" b="29313"/>
          <a:stretch/>
        </p:blipFill>
        <p:spPr>
          <a:xfrm>
            <a:off x="10078799" y="2057028"/>
            <a:ext cx="1459140" cy="685331"/>
          </a:xfrm>
          <a:prstGeom prst="rect">
            <a:avLst/>
          </a:prstGeom>
          <a:noFill/>
          <a:ln>
            <a:noFill/>
          </a:ln>
        </p:spPr>
      </p:pic>
      <p:sp>
        <p:nvSpPr>
          <p:cNvPr id="147" name="Google Shape;147;p15"/>
          <p:cNvSpPr/>
          <p:nvPr/>
        </p:nvSpPr>
        <p:spPr>
          <a:xfrm>
            <a:off x="6214400" y="1703825"/>
            <a:ext cx="5474100" cy="4898400"/>
          </a:xfrm>
          <a:prstGeom prst="roundRect">
            <a:avLst>
              <a:gd name="adj" fmla="val 2392"/>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148" name="Google Shape;148;p15" descr="Fotowatio Renewable Ventures (FRV) | LinkedIn"/>
          <p:cNvPicPr preferRelativeResize="0"/>
          <p:nvPr/>
        </p:nvPicPr>
        <p:blipFill rotWithShape="1">
          <a:blip r:embed="rId5">
            <a:alphaModFix/>
          </a:blip>
          <a:srcRect/>
          <a:stretch/>
        </p:blipFill>
        <p:spPr>
          <a:xfrm>
            <a:off x="10617675" y="2825486"/>
            <a:ext cx="575955" cy="575951"/>
          </a:xfrm>
          <a:prstGeom prst="rect">
            <a:avLst/>
          </a:prstGeom>
          <a:noFill/>
          <a:ln>
            <a:noFill/>
          </a:ln>
        </p:spPr>
      </p:pic>
      <p:pic>
        <p:nvPicPr>
          <p:cNvPr id="149" name="Google Shape;149;p15" descr="Auren Energia - AURE3 -"/>
          <p:cNvPicPr preferRelativeResize="0"/>
          <p:nvPr/>
        </p:nvPicPr>
        <p:blipFill rotWithShape="1">
          <a:blip r:embed="rId7">
            <a:alphaModFix/>
          </a:blip>
          <a:srcRect/>
          <a:stretch/>
        </p:blipFill>
        <p:spPr>
          <a:xfrm>
            <a:off x="6477753" y="2991903"/>
            <a:ext cx="1142644" cy="395516"/>
          </a:xfrm>
          <a:prstGeom prst="rect">
            <a:avLst/>
          </a:prstGeom>
          <a:noFill/>
          <a:ln>
            <a:noFill/>
          </a:ln>
        </p:spPr>
      </p:pic>
      <p:pic>
        <p:nvPicPr>
          <p:cNvPr id="150" name="Google Shape;150;p15" descr="Atlas Renewable Energy - VIEX"/>
          <p:cNvPicPr preferRelativeResize="0"/>
          <p:nvPr/>
        </p:nvPicPr>
        <p:blipFill rotWithShape="1">
          <a:blip r:embed="rId8">
            <a:alphaModFix/>
          </a:blip>
          <a:srcRect/>
          <a:stretch/>
        </p:blipFill>
        <p:spPr>
          <a:xfrm>
            <a:off x="7933335" y="2821861"/>
            <a:ext cx="876406" cy="583200"/>
          </a:xfrm>
          <a:prstGeom prst="rect">
            <a:avLst/>
          </a:prstGeom>
          <a:noFill/>
          <a:ln>
            <a:noFill/>
          </a:ln>
        </p:spPr>
      </p:pic>
      <p:pic>
        <p:nvPicPr>
          <p:cNvPr id="151" name="Google Shape;151;p15"/>
          <p:cNvPicPr preferRelativeResize="0"/>
          <p:nvPr/>
        </p:nvPicPr>
        <p:blipFill rotWithShape="1">
          <a:blip r:embed="rId13">
            <a:alphaModFix/>
          </a:blip>
          <a:srcRect/>
          <a:stretch/>
        </p:blipFill>
        <p:spPr>
          <a:xfrm>
            <a:off x="10291780" y="3971565"/>
            <a:ext cx="1227745" cy="446883"/>
          </a:xfrm>
          <a:prstGeom prst="rect">
            <a:avLst/>
          </a:prstGeom>
          <a:noFill/>
          <a:ln>
            <a:noFill/>
          </a:ln>
        </p:spPr>
      </p:pic>
      <p:sp>
        <p:nvSpPr>
          <p:cNvPr id="152" name="Google Shape;152;p15"/>
          <p:cNvSpPr txBox="1"/>
          <p:nvPr/>
        </p:nvSpPr>
        <p:spPr>
          <a:xfrm>
            <a:off x="7561345" y="2119631"/>
            <a:ext cx="2794200" cy="400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4E25"/>
              </a:buClr>
              <a:buSzPts val="2000"/>
              <a:buFont typeface="Heebo Medium"/>
              <a:buNone/>
            </a:pPr>
            <a:r>
              <a:rPr lang="pt-BR" sz="2000" b="0" i="0" u="none" strike="noStrike" cap="none">
                <a:solidFill>
                  <a:srgbClr val="004E25"/>
                </a:solidFill>
                <a:latin typeface="Heebo Medium"/>
                <a:ea typeface="Heebo Medium"/>
                <a:cs typeface="Heebo Medium"/>
                <a:sym typeface="Heebo Medium"/>
              </a:rPr>
              <a:t>Novas Associadas</a:t>
            </a:r>
            <a:endParaRPr sz="1400" b="0" i="0" u="none" strike="noStrike" cap="none">
              <a:solidFill>
                <a:srgbClr val="000000"/>
              </a:solidFill>
              <a:latin typeface="Arial"/>
              <a:ea typeface="Arial"/>
              <a:cs typeface="Arial"/>
              <a:sym typeface="Arial"/>
            </a:endParaRPr>
          </a:p>
        </p:txBody>
      </p:sp>
      <p:pic>
        <p:nvPicPr>
          <p:cNvPr id="153" name="Google Shape;153;p15"/>
          <p:cNvPicPr preferRelativeResize="0"/>
          <p:nvPr/>
        </p:nvPicPr>
        <p:blipFill rotWithShape="1">
          <a:blip r:embed="rId22">
            <a:alphaModFix/>
          </a:blip>
          <a:srcRect/>
          <a:stretch/>
        </p:blipFill>
        <p:spPr>
          <a:xfrm>
            <a:off x="9221719" y="4036222"/>
            <a:ext cx="879412" cy="317569"/>
          </a:xfrm>
          <a:prstGeom prst="rect">
            <a:avLst/>
          </a:prstGeom>
          <a:noFill/>
          <a:ln>
            <a:noFill/>
          </a:ln>
        </p:spPr>
      </p:pic>
      <p:pic>
        <p:nvPicPr>
          <p:cNvPr id="154" name="Google Shape;154;p15" descr="Rolim Goulart Cardoso Advogados - Catálogo Migalhas"/>
          <p:cNvPicPr preferRelativeResize="0"/>
          <p:nvPr/>
        </p:nvPicPr>
        <p:blipFill rotWithShape="1">
          <a:blip r:embed="rId23">
            <a:alphaModFix/>
          </a:blip>
          <a:srcRect/>
          <a:stretch/>
        </p:blipFill>
        <p:spPr>
          <a:xfrm>
            <a:off x="7967242" y="3952433"/>
            <a:ext cx="808590" cy="485147"/>
          </a:xfrm>
          <a:prstGeom prst="rect">
            <a:avLst/>
          </a:prstGeom>
          <a:noFill/>
          <a:ln>
            <a:noFill/>
          </a:ln>
        </p:spPr>
      </p:pic>
      <p:sp>
        <p:nvSpPr>
          <p:cNvPr id="155" name="Google Shape;155;p15"/>
          <p:cNvSpPr txBox="1"/>
          <p:nvPr/>
        </p:nvSpPr>
        <p:spPr>
          <a:xfrm>
            <a:off x="2068050" y="676200"/>
            <a:ext cx="8055900" cy="792000"/>
          </a:xfrm>
          <a:prstGeom prst="rect">
            <a:avLst/>
          </a:prstGeom>
          <a:noFill/>
          <a:ln>
            <a:noFill/>
          </a:ln>
        </p:spPr>
        <p:txBody>
          <a:bodyPr spcFirstLastPara="1" wrap="square" lIns="91375" tIns="91375" rIns="91375" bIns="91375" anchor="ctr" anchorCtr="0">
            <a:noAutofit/>
          </a:bodyPr>
          <a:lstStyle/>
          <a:p>
            <a:pPr marL="0" marR="0" lvl="0" indent="0" algn="ctr" rtl="0">
              <a:lnSpc>
                <a:spcPct val="100000"/>
              </a:lnSpc>
              <a:spcBef>
                <a:spcPts val="0"/>
              </a:spcBef>
              <a:spcAft>
                <a:spcPts val="0"/>
              </a:spcAft>
              <a:buClr>
                <a:srgbClr val="294667"/>
              </a:buClr>
              <a:buSzPts val="1400"/>
              <a:buFont typeface="Merriweather"/>
              <a:buNone/>
            </a:pPr>
            <a:r>
              <a:rPr lang="pt-BR" sz="3300" b="1" i="0" u="none" strike="noStrike" cap="none">
                <a:solidFill>
                  <a:schemeClr val="lt1"/>
                </a:solidFill>
                <a:latin typeface="Heebo Medium"/>
                <a:ea typeface="Heebo Medium"/>
                <a:cs typeface="Heebo Medium"/>
                <a:sym typeface="Heebo Medium"/>
              </a:rPr>
              <a:t>Maiores investidores do</a:t>
            </a:r>
            <a:r>
              <a:rPr lang="pt-BR" sz="3300" b="1">
                <a:solidFill>
                  <a:schemeClr val="lt1"/>
                </a:solidFill>
                <a:latin typeface="Heebo Medium"/>
                <a:ea typeface="Heebo Medium"/>
                <a:cs typeface="Heebo Medium"/>
                <a:sym typeface="Heebo Medium"/>
              </a:rPr>
              <a:t> </a:t>
            </a:r>
            <a:r>
              <a:rPr lang="pt-BR" sz="3300" b="1">
                <a:solidFill>
                  <a:schemeClr val="lt1"/>
                </a:solidFill>
                <a:latin typeface="Heebo"/>
                <a:ea typeface="Heebo"/>
                <a:cs typeface="Heebo"/>
                <a:sym typeface="Heebo"/>
              </a:rPr>
              <a:t>H</a:t>
            </a:r>
            <a:r>
              <a:rPr lang="pt-BR" sz="3300" b="1" baseline="-25000">
                <a:solidFill>
                  <a:schemeClr val="lt1"/>
                </a:solidFill>
                <a:latin typeface="Heebo"/>
                <a:ea typeface="Heebo"/>
                <a:cs typeface="Heebo"/>
                <a:sym typeface="Heebo"/>
              </a:rPr>
              <a:t>2</a:t>
            </a:r>
            <a:r>
              <a:rPr lang="pt-BR" sz="3300" b="1">
                <a:solidFill>
                  <a:schemeClr val="lt1"/>
                </a:solidFill>
                <a:latin typeface="Heebo"/>
                <a:ea typeface="Heebo"/>
                <a:cs typeface="Heebo"/>
                <a:sym typeface="Heebo"/>
              </a:rPr>
              <a:t>V</a:t>
            </a:r>
            <a:r>
              <a:rPr lang="pt-BR" sz="3300" b="1" i="0" u="none" strike="noStrike" cap="none">
                <a:solidFill>
                  <a:schemeClr val="lt1"/>
                </a:solidFill>
                <a:latin typeface="Heebo"/>
                <a:ea typeface="Heebo"/>
                <a:cs typeface="Heebo"/>
                <a:sym typeface="Heebo"/>
              </a:rPr>
              <a:t> </a:t>
            </a:r>
            <a:r>
              <a:rPr lang="pt-BR" sz="3300" b="1" i="0" u="none" strike="noStrike" cap="none">
                <a:solidFill>
                  <a:schemeClr val="lt1"/>
                </a:solidFill>
                <a:latin typeface="Heebo Medium"/>
                <a:ea typeface="Heebo Medium"/>
                <a:cs typeface="Heebo Medium"/>
                <a:sym typeface="Heebo Medium"/>
              </a:rPr>
              <a:t>no Brasil</a:t>
            </a:r>
            <a:endParaRPr sz="3300" b="1">
              <a:solidFill>
                <a:schemeClr val="lt1"/>
              </a:solidFill>
            </a:endParaRPr>
          </a:p>
          <a:p>
            <a:pPr marL="0" marR="0" lvl="0" indent="0" algn="ctr" rtl="0">
              <a:lnSpc>
                <a:spcPct val="100000"/>
              </a:lnSpc>
              <a:spcBef>
                <a:spcPts val="0"/>
              </a:spcBef>
              <a:spcAft>
                <a:spcPts val="0"/>
              </a:spcAft>
              <a:buClr>
                <a:srgbClr val="294667"/>
              </a:buClr>
              <a:buSzPts val="1400"/>
              <a:buFont typeface="Merriweather"/>
              <a:buNone/>
            </a:pPr>
            <a:r>
              <a:rPr lang="pt-BR" sz="2000" b="1" i="0" u="none" strike="noStrike" cap="none">
                <a:solidFill>
                  <a:schemeClr val="lt1"/>
                </a:solidFill>
                <a:latin typeface="Heebo Medium"/>
                <a:ea typeface="Heebo Medium"/>
                <a:cs typeface="Heebo Medium"/>
                <a:sym typeface="Heebo Medium"/>
              </a:rPr>
              <a:t>Indústria de hidrogênio com expressividade no PIB nacional</a:t>
            </a:r>
            <a:endParaRPr sz="2000" b="1" i="0" u="none" strike="noStrike" cap="none">
              <a:solidFill>
                <a:schemeClr val="lt1"/>
              </a:solidFill>
              <a:latin typeface="Heebo Medium"/>
              <a:ea typeface="Heebo Medium"/>
              <a:cs typeface="Heebo Medium"/>
              <a:sym typeface="Heebo Medium"/>
            </a:endParaRPr>
          </a:p>
        </p:txBody>
      </p:sp>
      <p:pic>
        <p:nvPicPr>
          <p:cNvPr id="156" name="Google Shape;156;p15" descr="Logo da organização Consag Engenharia"/>
          <p:cNvPicPr preferRelativeResize="0"/>
          <p:nvPr/>
        </p:nvPicPr>
        <p:blipFill rotWithShape="1">
          <a:blip r:embed="rId24">
            <a:alphaModFix/>
          </a:blip>
          <a:srcRect/>
          <a:stretch/>
        </p:blipFill>
        <p:spPr>
          <a:xfrm>
            <a:off x="9223223" y="2675262"/>
            <a:ext cx="876406" cy="876398"/>
          </a:xfrm>
          <a:prstGeom prst="rect">
            <a:avLst/>
          </a:prstGeom>
          <a:noFill/>
          <a:ln>
            <a:noFill/>
          </a:ln>
        </p:spPr>
      </p:pic>
      <p:pic>
        <p:nvPicPr>
          <p:cNvPr id="157" name="Google Shape;157;p15" descr="Sigdo Koppers Brasil SKIC | LinkedIn"/>
          <p:cNvPicPr preferRelativeResize="0"/>
          <p:nvPr/>
        </p:nvPicPr>
        <p:blipFill rotWithShape="1">
          <a:blip r:embed="rId11">
            <a:alphaModFix/>
          </a:blip>
          <a:srcRect/>
          <a:stretch/>
        </p:blipFill>
        <p:spPr>
          <a:xfrm>
            <a:off x="6609368" y="3755305"/>
            <a:ext cx="879413" cy="879403"/>
          </a:xfrm>
          <a:prstGeom prst="rect">
            <a:avLst/>
          </a:prstGeom>
          <a:noFill/>
          <a:ln>
            <a:noFill/>
          </a:ln>
        </p:spPr>
      </p:pic>
      <p:pic>
        <p:nvPicPr>
          <p:cNvPr id="158" name="Google Shape;158;p15" descr="Logo da organização Neoenergia"/>
          <p:cNvPicPr preferRelativeResize="0"/>
          <p:nvPr/>
        </p:nvPicPr>
        <p:blipFill rotWithShape="1">
          <a:blip r:embed="rId25">
            <a:alphaModFix/>
          </a:blip>
          <a:srcRect/>
          <a:stretch/>
        </p:blipFill>
        <p:spPr>
          <a:xfrm>
            <a:off x="7839893" y="4560569"/>
            <a:ext cx="1063290" cy="1063281"/>
          </a:xfrm>
          <a:prstGeom prst="rect">
            <a:avLst/>
          </a:prstGeom>
          <a:noFill/>
          <a:ln>
            <a:noFill/>
          </a:ln>
        </p:spPr>
      </p:pic>
      <p:pic>
        <p:nvPicPr>
          <p:cNvPr id="159" name="Google Shape;159;p15" descr="Logo da organização Servtec"/>
          <p:cNvPicPr preferRelativeResize="0"/>
          <p:nvPr/>
        </p:nvPicPr>
        <p:blipFill rotWithShape="1">
          <a:blip r:embed="rId26">
            <a:alphaModFix/>
          </a:blip>
          <a:srcRect/>
          <a:stretch/>
        </p:blipFill>
        <p:spPr>
          <a:xfrm>
            <a:off x="9241915" y="4672702"/>
            <a:ext cx="839021" cy="839014"/>
          </a:xfrm>
          <a:prstGeom prst="rect">
            <a:avLst/>
          </a:prstGeom>
          <a:noFill/>
          <a:ln>
            <a:noFill/>
          </a:ln>
        </p:spPr>
      </p:pic>
      <p:pic>
        <p:nvPicPr>
          <p:cNvPr id="160" name="Google Shape;160;p15" descr="Logo da organização Vale"/>
          <p:cNvPicPr preferRelativeResize="0"/>
          <p:nvPr/>
        </p:nvPicPr>
        <p:blipFill rotWithShape="1">
          <a:blip r:embed="rId27">
            <a:alphaModFix/>
          </a:blip>
          <a:srcRect/>
          <a:stretch/>
        </p:blipFill>
        <p:spPr>
          <a:xfrm>
            <a:off x="10466749" y="4653309"/>
            <a:ext cx="877808" cy="877801"/>
          </a:xfrm>
          <a:prstGeom prst="rect">
            <a:avLst/>
          </a:prstGeom>
          <a:noFill/>
          <a:ln>
            <a:noFill/>
          </a:ln>
        </p:spPr>
      </p:pic>
      <p:pic>
        <p:nvPicPr>
          <p:cNvPr id="161" name="Google Shape;161;p15"/>
          <p:cNvPicPr preferRelativeResize="0"/>
          <p:nvPr/>
        </p:nvPicPr>
        <p:blipFill rotWithShape="1">
          <a:blip r:embed="rId28">
            <a:alphaModFix/>
          </a:blip>
          <a:srcRect/>
          <a:stretch/>
        </p:blipFill>
        <p:spPr>
          <a:xfrm>
            <a:off x="6521725" y="4981168"/>
            <a:ext cx="1054700" cy="222082"/>
          </a:xfrm>
          <a:prstGeom prst="rect">
            <a:avLst/>
          </a:prstGeom>
          <a:noFill/>
          <a:ln>
            <a:noFill/>
          </a:ln>
        </p:spPr>
      </p:pic>
      <p:pic>
        <p:nvPicPr>
          <p:cNvPr id="162" name="Google Shape;162;p15" descr="HTB | LinkedIn"/>
          <p:cNvPicPr preferRelativeResize="0"/>
          <p:nvPr/>
        </p:nvPicPr>
        <p:blipFill rotWithShape="1">
          <a:blip r:embed="rId29">
            <a:alphaModFix/>
          </a:blip>
          <a:srcRect/>
          <a:stretch/>
        </p:blipFill>
        <p:spPr>
          <a:xfrm>
            <a:off x="7455753" y="5794250"/>
            <a:ext cx="434474" cy="434471"/>
          </a:xfrm>
          <a:prstGeom prst="rect">
            <a:avLst/>
          </a:prstGeom>
          <a:noFill/>
          <a:ln>
            <a:noFill/>
          </a:ln>
        </p:spPr>
      </p:pic>
      <p:pic>
        <p:nvPicPr>
          <p:cNvPr id="163" name="Google Shape;163;p15" descr="EDF Logo Logo and symbol, meaning, history, PNG"/>
          <p:cNvPicPr preferRelativeResize="0"/>
          <p:nvPr/>
        </p:nvPicPr>
        <p:blipFill rotWithShape="1">
          <a:blip r:embed="rId30">
            <a:alphaModFix/>
          </a:blip>
          <a:srcRect/>
          <a:stretch/>
        </p:blipFill>
        <p:spPr>
          <a:xfrm>
            <a:off x="8665810" y="5793331"/>
            <a:ext cx="648139" cy="436309"/>
          </a:xfrm>
          <a:prstGeom prst="rect">
            <a:avLst/>
          </a:prstGeom>
          <a:noFill/>
          <a:ln>
            <a:noFill/>
          </a:ln>
        </p:spPr>
      </p:pic>
      <p:pic>
        <p:nvPicPr>
          <p:cNvPr id="164" name="Google Shape;164;p15" descr="Qair Brasil - Qair Group | LinkedIn"/>
          <p:cNvPicPr preferRelativeResize="0"/>
          <p:nvPr/>
        </p:nvPicPr>
        <p:blipFill rotWithShape="1">
          <a:blip r:embed="rId31">
            <a:alphaModFix/>
          </a:blip>
          <a:srcRect/>
          <a:stretch/>
        </p:blipFill>
        <p:spPr>
          <a:xfrm>
            <a:off x="9874568" y="5621005"/>
            <a:ext cx="780965" cy="78096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pic>
        <p:nvPicPr>
          <p:cNvPr id="169" name="Google Shape;169;p16"/>
          <p:cNvPicPr preferRelativeResize="0"/>
          <p:nvPr/>
        </p:nvPicPr>
        <p:blipFill>
          <a:blip r:embed="rId3">
            <a:alphaModFix/>
          </a:blip>
          <a:stretch>
            <a:fillRect/>
          </a:stretch>
        </p:blipFill>
        <p:spPr>
          <a:xfrm>
            <a:off x="0" y="0"/>
            <a:ext cx="12191981" cy="6858000"/>
          </a:xfrm>
          <a:prstGeom prst="rect">
            <a:avLst/>
          </a:prstGeom>
          <a:noFill/>
          <a:ln>
            <a:noFill/>
          </a:ln>
        </p:spPr>
      </p:pic>
      <p:sp>
        <p:nvSpPr>
          <p:cNvPr id="170" name="Google Shape;170;p16"/>
          <p:cNvSpPr/>
          <p:nvPr/>
        </p:nvSpPr>
        <p:spPr>
          <a:xfrm>
            <a:off x="579175" y="1409375"/>
            <a:ext cx="11232900" cy="4903200"/>
          </a:xfrm>
          <a:prstGeom prst="roundRect">
            <a:avLst>
              <a:gd name="adj" fmla="val 3456"/>
            </a:avLst>
          </a:prstGeom>
          <a:solidFill>
            <a:srgbClr val="11112B">
              <a:alpha val="35150"/>
            </a:srgbClr>
          </a:solidFill>
          <a:ln w="9525" cap="flat" cmpd="sng">
            <a:solidFill>
              <a:srgbClr val="1D835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71" name="Google Shape;171;p16"/>
          <p:cNvSpPr/>
          <p:nvPr/>
        </p:nvSpPr>
        <p:spPr>
          <a:xfrm>
            <a:off x="3709388" y="4542625"/>
            <a:ext cx="2128800" cy="1381800"/>
          </a:xfrm>
          <a:prstGeom prst="roundRect">
            <a:avLst>
              <a:gd name="adj" fmla="val 7583"/>
            </a:avLst>
          </a:prstGeom>
          <a:solidFill>
            <a:srgbClr val="11112B"/>
          </a:solidFill>
          <a:ln w="9525" cap="flat" cmpd="sng">
            <a:solidFill>
              <a:srgbClr val="1D835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72" name="Google Shape;172;p16"/>
          <p:cNvSpPr/>
          <p:nvPr/>
        </p:nvSpPr>
        <p:spPr>
          <a:xfrm>
            <a:off x="6423675" y="4542625"/>
            <a:ext cx="2128800" cy="1381800"/>
          </a:xfrm>
          <a:prstGeom prst="roundRect">
            <a:avLst>
              <a:gd name="adj" fmla="val 7583"/>
            </a:avLst>
          </a:prstGeom>
          <a:solidFill>
            <a:srgbClr val="11112B"/>
          </a:solidFill>
          <a:ln w="9525" cap="flat" cmpd="sng">
            <a:solidFill>
              <a:srgbClr val="1D835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73" name="Google Shape;173;p16"/>
          <p:cNvSpPr/>
          <p:nvPr/>
        </p:nvSpPr>
        <p:spPr>
          <a:xfrm>
            <a:off x="9137963" y="4542625"/>
            <a:ext cx="2128800" cy="1381800"/>
          </a:xfrm>
          <a:prstGeom prst="roundRect">
            <a:avLst>
              <a:gd name="adj" fmla="val 7583"/>
            </a:avLst>
          </a:prstGeom>
          <a:solidFill>
            <a:srgbClr val="11112B"/>
          </a:solidFill>
          <a:ln w="9525" cap="flat" cmpd="sng">
            <a:solidFill>
              <a:srgbClr val="1D835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74" name="Google Shape;174;p16"/>
          <p:cNvSpPr/>
          <p:nvPr/>
        </p:nvSpPr>
        <p:spPr>
          <a:xfrm>
            <a:off x="995100" y="4542625"/>
            <a:ext cx="2128800" cy="1381800"/>
          </a:xfrm>
          <a:prstGeom prst="roundRect">
            <a:avLst>
              <a:gd name="adj" fmla="val 7583"/>
            </a:avLst>
          </a:prstGeom>
          <a:solidFill>
            <a:srgbClr val="11112B"/>
          </a:solidFill>
          <a:ln w="9525" cap="flat" cmpd="sng">
            <a:solidFill>
              <a:srgbClr val="1D835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75" name="Google Shape;175;p16"/>
          <p:cNvSpPr txBox="1"/>
          <p:nvPr/>
        </p:nvSpPr>
        <p:spPr>
          <a:xfrm>
            <a:off x="3756300" y="507150"/>
            <a:ext cx="4679400" cy="792000"/>
          </a:xfrm>
          <a:prstGeom prst="rect">
            <a:avLst/>
          </a:prstGeom>
          <a:noFill/>
          <a:ln>
            <a:noFill/>
          </a:ln>
        </p:spPr>
        <p:txBody>
          <a:bodyPr spcFirstLastPara="1" wrap="square" lIns="91375" tIns="91375" rIns="91375" bIns="91375" anchor="ctr" anchorCtr="0">
            <a:noAutofit/>
          </a:bodyPr>
          <a:lstStyle/>
          <a:p>
            <a:pPr marL="0" marR="0" lvl="0" indent="0" algn="ctr" rtl="0">
              <a:lnSpc>
                <a:spcPct val="100000"/>
              </a:lnSpc>
              <a:spcBef>
                <a:spcPts val="0"/>
              </a:spcBef>
              <a:spcAft>
                <a:spcPts val="0"/>
              </a:spcAft>
              <a:buClr>
                <a:srgbClr val="294667"/>
              </a:buClr>
              <a:buSzPts val="1400"/>
              <a:buFont typeface="Merriweather"/>
              <a:buNone/>
            </a:pPr>
            <a:r>
              <a:rPr lang="pt-BR" sz="3300" b="1" dirty="0">
                <a:solidFill>
                  <a:schemeClr val="lt1"/>
                </a:solidFill>
                <a:latin typeface="Heebo Medium"/>
                <a:ea typeface="Heebo Medium"/>
                <a:cs typeface="Heebo Medium"/>
                <a:sym typeface="Heebo Medium"/>
              </a:rPr>
              <a:t>Por que descarbonizar?</a:t>
            </a:r>
            <a:endParaRPr b="1" dirty="0">
              <a:solidFill>
                <a:schemeClr val="lt1"/>
              </a:solidFill>
              <a:latin typeface="Heebo Medium"/>
              <a:ea typeface="Heebo Medium"/>
              <a:cs typeface="Heebo Medium"/>
              <a:sym typeface="Heebo Medium"/>
            </a:endParaRPr>
          </a:p>
        </p:txBody>
      </p:sp>
      <p:sp>
        <p:nvSpPr>
          <p:cNvPr id="176" name="Google Shape;176;p16"/>
          <p:cNvSpPr txBox="1"/>
          <p:nvPr/>
        </p:nvSpPr>
        <p:spPr>
          <a:xfrm>
            <a:off x="1223100" y="4674781"/>
            <a:ext cx="1672800" cy="1127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pt-BR" sz="1500" dirty="0">
                <a:solidFill>
                  <a:schemeClr val="lt1"/>
                </a:solidFill>
                <a:latin typeface="Heebo Light"/>
                <a:ea typeface="Heebo Light"/>
                <a:cs typeface="Heebo Light"/>
                <a:sym typeface="Heebo Light"/>
              </a:rPr>
              <a:t>E.U.A.</a:t>
            </a:r>
            <a:endParaRPr sz="1500" dirty="0">
              <a:solidFill>
                <a:schemeClr val="lt1"/>
              </a:solidFill>
              <a:latin typeface="Heebo Light"/>
              <a:ea typeface="Heebo Light"/>
              <a:cs typeface="Heebo Light"/>
              <a:sym typeface="Heebo Light"/>
            </a:endParaRPr>
          </a:p>
          <a:p>
            <a:pPr marL="0" lvl="0" indent="0" algn="ctr" rtl="0">
              <a:spcBef>
                <a:spcPts val="0"/>
              </a:spcBef>
              <a:spcAft>
                <a:spcPts val="0"/>
              </a:spcAft>
              <a:buClr>
                <a:schemeClr val="dk1"/>
              </a:buClr>
              <a:buSzPts val="1100"/>
              <a:buFont typeface="Arial"/>
              <a:buNone/>
            </a:pPr>
            <a:r>
              <a:rPr lang="pt-BR" sz="1500" dirty="0">
                <a:solidFill>
                  <a:schemeClr val="lt1"/>
                </a:solidFill>
                <a:latin typeface="Heebo Light"/>
                <a:ea typeface="Heebo Light"/>
                <a:cs typeface="Heebo Light"/>
                <a:sym typeface="Heebo Light"/>
              </a:rPr>
              <a:t>USD 360 bilhões</a:t>
            </a:r>
            <a:endParaRPr sz="1500" dirty="0">
              <a:solidFill>
                <a:schemeClr val="lt1"/>
              </a:solidFill>
              <a:latin typeface="Heebo Light"/>
              <a:ea typeface="Heebo Light"/>
              <a:cs typeface="Heebo Light"/>
              <a:sym typeface="Heebo Light"/>
            </a:endParaRPr>
          </a:p>
          <a:p>
            <a:pPr marL="0" lvl="0" indent="0" algn="ctr" rtl="0">
              <a:spcBef>
                <a:spcPts val="0"/>
              </a:spcBef>
              <a:spcAft>
                <a:spcPts val="0"/>
              </a:spcAft>
              <a:buClr>
                <a:schemeClr val="dk1"/>
              </a:buClr>
              <a:buSzPts val="1100"/>
              <a:buFont typeface="Arial"/>
              <a:buNone/>
            </a:pPr>
            <a:r>
              <a:rPr lang="pt-BR" sz="1500" dirty="0">
                <a:solidFill>
                  <a:schemeClr val="lt1"/>
                </a:solidFill>
                <a:latin typeface="Heebo Light"/>
                <a:ea typeface="Heebo Light"/>
                <a:cs typeface="Heebo Light"/>
                <a:sym typeface="Heebo Light"/>
              </a:rPr>
              <a:t>(</a:t>
            </a:r>
            <a:r>
              <a:rPr lang="pt-BR" sz="1500" dirty="0" err="1">
                <a:solidFill>
                  <a:schemeClr val="lt1"/>
                </a:solidFill>
                <a:latin typeface="Heebo Light"/>
                <a:ea typeface="Heebo Light"/>
                <a:cs typeface="Heebo Light"/>
                <a:sym typeface="Heebo Light"/>
              </a:rPr>
              <a:t>Inflation</a:t>
            </a:r>
            <a:r>
              <a:rPr lang="pt-BR" sz="1500" dirty="0">
                <a:solidFill>
                  <a:schemeClr val="lt1"/>
                </a:solidFill>
                <a:latin typeface="Heebo Light"/>
                <a:ea typeface="Heebo Light"/>
                <a:cs typeface="Heebo Light"/>
                <a:sym typeface="Heebo Light"/>
              </a:rPr>
              <a:t> </a:t>
            </a:r>
            <a:r>
              <a:rPr lang="pt-BR" sz="1500" dirty="0" err="1">
                <a:solidFill>
                  <a:schemeClr val="lt1"/>
                </a:solidFill>
                <a:latin typeface="Heebo Light"/>
                <a:ea typeface="Heebo Light"/>
                <a:cs typeface="Heebo Light"/>
                <a:sym typeface="Heebo Light"/>
              </a:rPr>
              <a:t>Reduction</a:t>
            </a:r>
            <a:r>
              <a:rPr lang="pt-BR" sz="1500" dirty="0">
                <a:solidFill>
                  <a:schemeClr val="lt1"/>
                </a:solidFill>
                <a:latin typeface="Heebo Light"/>
                <a:ea typeface="Heebo Light"/>
                <a:cs typeface="Heebo Light"/>
                <a:sym typeface="Heebo Light"/>
              </a:rPr>
              <a:t> </a:t>
            </a:r>
            <a:r>
              <a:rPr lang="pt-BR" sz="1500" dirty="0" err="1">
                <a:solidFill>
                  <a:schemeClr val="lt1"/>
                </a:solidFill>
                <a:latin typeface="Heebo Light"/>
                <a:ea typeface="Heebo Light"/>
                <a:cs typeface="Heebo Light"/>
                <a:sym typeface="Heebo Light"/>
              </a:rPr>
              <a:t>Act</a:t>
            </a:r>
            <a:r>
              <a:rPr lang="pt-BR" sz="1500" dirty="0">
                <a:solidFill>
                  <a:schemeClr val="lt1"/>
                </a:solidFill>
                <a:latin typeface="Heebo Light"/>
                <a:ea typeface="Heebo Light"/>
                <a:cs typeface="Heebo Light"/>
                <a:sym typeface="Heebo Light"/>
              </a:rPr>
              <a:t> IRA)</a:t>
            </a:r>
            <a:endParaRPr sz="1500" dirty="0">
              <a:solidFill>
                <a:schemeClr val="lt1"/>
              </a:solidFill>
              <a:latin typeface="Heebo Light"/>
              <a:ea typeface="Heebo Light"/>
              <a:cs typeface="Heebo Light"/>
              <a:sym typeface="Heebo Light"/>
            </a:endParaRPr>
          </a:p>
        </p:txBody>
      </p:sp>
      <p:sp>
        <p:nvSpPr>
          <p:cNvPr id="177" name="Google Shape;177;p16"/>
          <p:cNvSpPr txBox="1"/>
          <p:nvPr/>
        </p:nvSpPr>
        <p:spPr>
          <a:xfrm>
            <a:off x="3912788" y="4639825"/>
            <a:ext cx="1768500" cy="1072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pt-BR" sz="1500">
                <a:solidFill>
                  <a:schemeClr val="lt1"/>
                </a:solidFill>
                <a:latin typeface="Heebo Light"/>
                <a:ea typeface="Heebo Light"/>
                <a:cs typeface="Heebo Light"/>
                <a:sym typeface="Heebo Light"/>
              </a:rPr>
              <a:t>EU</a:t>
            </a:r>
            <a:endParaRPr sz="1500">
              <a:solidFill>
                <a:schemeClr val="lt1"/>
              </a:solidFill>
              <a:latin typeface="Heebo Light"/>
              <a:ea typeface="Heebo Light"/>
              <a:cs typeface="Heebo Light"/>
              <a:sym typeface="Heebo Light"/>
            </a:endParaRPr>
          </a:p>
          <a:p>
            <a:pPr marL="0" lvl="0" indent="0" algn="ctr" rtl="0">
              <a:spcBef>
                <a:spcPts val="0"/>
              </a:spcBef>
              <a:spcAft>
                <a:spcPts val="0"/>
              </a:spcAft>
              <a:buClr>
                <a:schemeClr val="dk1"/>
              </a:buClr>
              <a:buSzPts val="1100"/>
              <a:buFont typeface="Arial"/>
              <a:buNone/>
            </a:pPr>
            <a:r>
              <a:rPr lang="pt-BR" sz="1500">
                <a:solidFill>
                  <a:schemeClr val="lt1"/>
                </a:solidFill>
                <a:latin typeface="Heebo Light"/>
                <a:ea typeface="Heebo Light"/>
                <a:cs typeface="Heebo Light"/>
                <a:sym typeface="Heebo Light"/>
              </a:rPr>
              <a:t>Green Deal</a:t>
            </a:r>
            <a:endParaRPr sz="1500">
              <a:solidFill>
                <a:schemeClr val="lt1"/>
              </a:solidFill>
              <a:latin typeface="Heebo Light"/>
              <a:ea typeface="Heebo Light"/>
              <a:cs typeface="Heebo Light"/>
              <a:sym typeface="Heebo Light"/>
            </a:endParaRPr>
          </a:p>
          <a:p>
            <a:pPr marL="0" lvl="0" indent="0" algn="ctr" rtl="0">
              <a:spcBef>
                <a:spcPts val="0"/>
              </a:spcBef>
              <a:spcAft>
                <a:spcPts val="0"/>
              </a:spcAft>
              <a:buClr>
                <a:schemeClr val="dk1"/>
              </a:buClr>
              <a:buSzPts val="1100"/>
              <a:buFont typeface="Arial"/>
              <a:buNone/>
            </a:pPr>
            <a:r>
              <a:rPr lang="pt-BR" sz="1500">
                <a:solidFill>
                  <a:schemeClr val="lt1"/>
                </a:solidFill>
                <a:latin typeface="Heebo Light"/>
                <a:ea typeface="Heebo Light"/>
                <a:cs typeface="Heebo Light"/>
                <a:sym typeface="Heebo Light"/>
              </a:rPr>
              <a:t>Industrial Plan -</a:t>
            </a:r>
            <a:endParaRPr sz="1500">
              <a:solidFill>
                <a:schemeClr val="lt1"/>
              </a:solidFill>
              <a:latin typeface="Heebo Light"/>
              <a:ea typeface="Heebo Light"/>
              <a:cs typeface="Heebo Light"/>
              <a:sym typeface="Heebo Light"/>
            </a:endParaRPr>
          </a:p>
          <a:p>
            <a:pPr marL="0" lvl="0" indent="0" algn="ctr" rtl="0">
              <a:spcBef>
                <a:spcPts val="0"/>
              </a:spcBef>
              <a:spcAft>
                <a:spcPts val="0"/>
              </a:spcAft>
              <a:buClr>
                <a:schemeClr val="dk1"/>
              </a:buClr>
              <a:buSzPts val="1100"/>
              <a:buFont typeface="Arial"/>
              <a:buNone/>
            </a:pPr>
            <a:r>
              <a:rPr lang="pt-BR" sz="1500">
                <a:solidFill>
                  <a:schemeClr val="lt1"/>
                </a:solidFill>
                <a:latin typeface="Heebo Light"/>
                <a:ea typeface="Heebo Light"/>
                <a:cs typeface="Heebo Light"/>
                <a:sym typeface="Heebo Light"/>
              </a:rPr>
              <a:t>USD 300 bilhões</a:t>
            </a:r>
            <a:endParaRPr sz="1500">
              <a:solidFill>
                <a:schemeClr val="lt1"/>
              </a:solidFill>
              <a:latin typeface="Heebo Light"/>
              <a:ea typeface="Heebo Light"/>
              <a:cs typeface="Heebo Light"/>
              <a:sym typeface="Heebo Light"/>
            </a:endParaRPr>
          </a:p>
        </p:txBody>
      </p:sp>
      <p:sp>
        <p:nvSpPr>
          <p:cNvPr id="178" name="Google Shape;178;p16"/>
          <p:cNvSpPr txBox="1"/>
          <p:nvPr/>
        </p:nvSpPr>
        <p:spPr>
          <a:xfrm>
            <a:off x="6621975" y="4838575"/>
            <a:ext cx="1768500" cy="674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pt-BR" sz="1500">
                <a:solidFill>
                  <a:schemeClr val="lt1"/>
                </a:solidFill>
                <a:latin typeface="Heebo Light"/>
                <a:ea typeface="Heebo Light"/>
                <a:cs typeface="Heebo Light"/>
                <a:sym typeface="Heebo Light"/>
              </a:rPr>
              <a:t>China</a:t>
            </a:r>
            <a:endParaRPr sz="1500">
              <a:solidFill>
                <a:schemeClr val="lt1"/>
              </a:solidFill>
              <a:latin typeface="Heebo Light"/>
              <a:ea typeface="Heebo Light"/>
              <a:cs typeface="Heebo Light"/>
              <a:sym typeface="Heebo Light"/>
            </a:endParaRPr>
          </a:p>
          <a:p>
            <a:pPr marL="0" lvl="0" indent="0" algn="ctr" rtl="0">
              <a:spcBef>
                <a:spcPts val="0"/>
              </a:spcBef>
              <a:spcAft>
                <a:spcPts val="0"/>
              </a:spcAft>
              <a:buClr>
                <a:schemeClr val="dk1"/>
              </a:buClr>
              <a:buSzPts val="1100"/>
              <a:buFont typeface="Arial"/>
              <a:buNone/>
            </a:pPr>
            <a:r>
              <a:rPr lang="pt-BR" sz="1500">
                <a:solidFill>
                  <a:schemeClr val="lt1"/>
                </a:solidFill>
                <a:latin typeface="Heebo Light"/>
                <a:ea typeface="Heebo Light"/>
                <a:cs typeface="Heebo Light"/>
                <a:sym typeface="Heebo Light"/>
              </a:rPr>
              <a:t>USD 280 bilhões</a:t>
            </a:r>
            <a:endParaRPr sz="1500">
              <a:solidFill>
                <a:schemeClr val="lt1"/>
              </a:solidFill>
              <a:latin typeface="Heebo Light"/>
              <a:ea typeface="Heebo Light"/>
              <a:cs typeface="Heebo Light"/>
              <a:sym typeface="Heebo Light"/>
            </a:endParaRPr>
          </a:p>
        </p:txBody>
      </p:sp>
      <p:sp>
        <p:nvSpPr>
          <p:cNvPr id="179" name="Google Shape;179;p16"/>
          <p:cNvSpPr txBox="1"/>
          <p:nvPr/>
        </p:nvSpPr>
        <p:spPr>
          <a:xfrm>
            <a:off x="9254963" y="4806175"/>
            <a:ext cx="1894800" cy="739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pt-BR" sz="1500">
                <a:solidFill>
                  <a:schemeClr val="lt1"/>
                </a:solidFill>
                <a:latin typeface="Heebo Light"/>
                <a:ea typeface="Heebo Light"/>
                <a:cs typeface="Heebo Light"/>
                <a:sym typeface="Heebo Light"/>
              </a:rPr>
              <a:t>Japão</a:t>
            </a:r>
            <a:endParaRPr sz="1500">
              <a:solidFill>
                <a:schemeClr val="lt1"/>
              </a:solidFill>
              <a:latin typeface="Heebo Light"/>
              <a:ea typeface="Heebo Light"/>
              <a:cs typeface="Heebo Light"/>
              <a:sym typeface="Heebo Light"/>
            </a:endParaRPr>
          </a:p>
          <a:p>
            <a:pPr marL="0" lvl="0" indent="0" algn="ctr" rtl="0">
              <a:spcBef>
                <a:spcPts val="0"/>
              </a:spcBef>
              <a:spcAft>
                <a:spcPts val="0"/>
              </a:spcAft>
              <a:buClr>
                <a:schemeClr val="dk1"/>
              </a:buClr>
              <a:buSzPts val="1100"/>
              <a:buFont typeface="Arial"/>
              <a:buNone/>
            </a:pPr>
            <a:r>
              <a:rPr lang="pt-BR" sz="1500">
                <a:solidFill>
                  <a:schemeClr val="lt1"/>
                </a:solidFill>
                <a:latin typeface="Heebo Light"/>
                <a:ea typeface="Heebo Light"/>
                <a:cs typeface="Heebo Light"/>
                <a:sym typeface="Heebo Light"/>
              </a:rPr>
              <a:t>USD 145 bilhões</a:t>
            </a:r>
            <a:endParaRPr sz="1500">
              <a:solidFill>
                <a:schemeClr val="lt1"/>
              </a:solidFill>
              <a:latin typeface="Heebo Light"/>
              <a:ea typeface="Heebo Light"/>
              <a:cs typeface="Heebo Light"/>
              <a:sym typeface="Heebo Light"/>
            </a:endParaRPr>
          </a:p>
        </p:txBody>
      </p:sp>
      <p:sp>
        <p:nvSpPr>
          <p:cNvPr id="180" name="Google Shape;180;p16"/>
          <p:cNvSpPr/>
          <p:nvPr/>
        </p:nvSpPr>
        <p:spPr>
          <a:xfrm>
            <a:off x="1577425" y="1990050"/>
            <a:ext cx="9236400" cy="1254000"/>
          </a:xfrm>
          <a:prstGeom prst="roundRect">
            <a:avLst>
              <a:gd name="adj" fmla="val 15722"/>
            </a:avLst>
          </a:prstGeom>
          <a:solidFill>
            <a:srgbClr val="11112B">
              <a:alpha val="35150"/>
            </a:srgbClr>
          </a:solidFill>
          <a:ln w="9525" cap="flat" cmpd="sng">
            <a:solidFill>
              <a:srgbClr val="1D835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81" name="Google Shape;181;p16"/>
          <p:cNvSpPr txBox="1"/>
          <p:nvPr/>
        </p:nvSpPr>
        <p:spPr>
          <a:xfrm>
            <a:off x="2611500" y="2059050"/>
            <a:ext cx="6969000" cy="1977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pt-BR" sz="3600">
                <a:solidFill>
                  <a:srgbClr val="2EED80"/>
                </a:solidFill>
                <a:latin typeface="Heebo Black"/>
                <a:ea typeface="Heebo Black"/>
                <a:cs typeface="Heebo Black"/>
                <a:sym typeface="Heebo Black"/>
              </a:rPr>
              <a:t>PLANOS DESCARBONIZAÇÃO</a:t>
            </a:r>
            <a:endParaRPr sz="3600">
              <a:solidFill>
                <a:srgbClr val="2EED80"/>
              </a:solidFill>
              <a:latin typeface="Heebo Black"/>
              <a:ea typeface="Heebo Black"/>
              <a:cs typeface="Heebo Black"/>
              <a:sym typeface="Heebo Black"/>
            </a:endParaRPr>
          </a:p>
          <a:p>
            <a:pPr marL="0" lvl="0" indent="0" algn="ctr" rtl="0">
              <a:spcBef>
                <a:spcPts val="0"/>
              </a:spcBef>
              <a:spcAft>
                <a:spcPts val="0"/>
              </a:spcAft>
              <a:buClr>
                <a:schemeClr val="dk1"/>
              </a:buClr>
              <a:buSzPts val="1100"/>
              <a:buFont typeface="Arial"/>
              <a:buNone/>
            </a:pPr>
            <a:r>
              <a:rPr lang="pt-BR" sz="2300">
                <a:solidFill>
                  <a:srgbClr val="2EED80"/>
                </a:solidFill>
                <a:latin typeface="Heebo Light"/>
                <a:ea typeface="Heebo Light"/>
                <a:cs typeface="Heebo Light"/>
                <a:sym typeface="Heebo Light"/>
              </a:rPr>
              <a:t>Sustentabilidade e globalização</a:t>
            </a:r>
            <a:endParaRPr sz="2300">
              <a:solidFill>
                <a:srgbClr val="2EED80"/>
              </a:solidFill>
              <a:latin typeface="Heebo Light"/>
              <a:ea typeface="Heebo Light"/>
              <a:cs typeface="Heebo Light"/>
              <a:sym typeface="Heebo Light"/>
            </a:endParaRPr>
          </a:p>
          <a:p>
            <a:pPr marL="0" lvl="0" indent="0" algn="ctr" rtl="0">
              <a:spcBef>
                <a:spcPts val="0"/>
              </a:spcBef>
              <a:spcAft>
                <a:spcPts val="0"/>
              </a:spcAft>
              <a:buClr>
                <a:schemeClr val="dk1"/>
              </a:buClr>
              <a:buSzPts val="1100"/>
              <a:buFont typeface="Arial"/>
              <a:buNone/>
            </a:pPr>
            <a:endParaRPr sz="2300">
              <a:solidFill>
                <a:srgbClr val="2EED80"/>
              </a:solidFill>
              <a:latin typeface="Heebo Light"/>
              <a:ea typeface="Heebo Light"/>
              <a:cs typeface="Heebo Light"/>
              <a:sym typeface="Heebo Light"/>
            </a:endParaRPr>
          </a:p>
          <a:p>
            <a:pPr marL="0" lvl="0" indent="0" algn="ctr" rtl="0">
              <a:spcBef>
                <a:spcPts val="0"/>
              </a:spcBef>
              <a:spcAft>
                <a:spcPts val="0"/>
              </a:spcAft>
              <a:buClr>
                <a:schemeClr val="dk1"/>
              </a:buClr>
              <a:buSzPts val="1100"/>
              <a:buFont typeface="Arial"/>
              <a:buNone/>
            </a:pPr>
            <a:r>
              <a:rPr lang="pt-BR" sz="2000">
                <a:solidFill>
                  <a:schemeClr val="lt1"/>
                </a:solidFill>
                <a:latin typeface="Heebo"/>
                <a:ea typeface="Heebo"/>
                <a:cs typeface="Heebo"/>
                <a:sym typeface="Heebo"/>
              </a:rPr>
              <a:t>Investimentos anunciados por governos</a:t>
            </a:r>
            <a:endParaRPr sz="2000">
              <a:solidFill>
                <a:schemeClr val="lt1"/>
              </a:solidFill>
              <a:latin typeface="Heebo"/>
              <a:ea typeface="Heebo"/>
              <a:cs typeface="Heebo"/>
              <a:sym typeface="Heebo"/>
            </a:endParaRPr>
          </a:p>
          <a:p>
            <a:pPr marL="0" lvl="0" indent="0" algn="ctr" rtl="0">
              <a:spcBef>
                <a:spcPts val="0"/>
              </a:spcBef>
              <a:spcAft>
                <a:spcPts val="0"/>
              </a:spcAft>
              <a:buClr>
                <a:schemeClr val="dk1"/>
              </a:buClr>
              <a:buSzPts val="1100"/>
              <a:buFont typeface="Arial"/>
              <a:buNone/>
            </a:pPr>
            <a:r>
              <a:rPr lang="pt-BR" sz="2000">
                <a:solidFill>
                  <a:schemeClr val="lt1"/>
                </a:solidFill>
                <a:latin typeface="Heebo"/>
                <a:ea typeface="Heebo"/>
                <a:cs typeface="Heebo"/>
                <a:sym typeface="Heebo"/>
              </a:rPr>
              <a:t>em iniciativas de descarbonização</a:t>
            </a:r>
            <a:endParaRPr sz="2800">
              <a:solidFill>
                <a:schemeClr val="lt1"/>
              </a:solidFill>
              <a:latin typeface="Heebo"/>
              <a:ea typeface="Heebo"/>
              <a:cs typeface="Heebo"/>
              <a:sym typeface="Heebo"/>
            </a:endParaRPr>
          </a:p>
        </p:txBody>
      </p:sp>
      <p:sp>
        <p:nvSpPr>
          <p:cNvPr id="3" name="CaixaDeTexto 2">
            <a:extLst>
              <a:ext uri="{FF2B5EF4-FFF2-40B4-BE49-F238E27FC236}">
                <a16:creationId xmlns:a16="http://schemas.microsoft.com/office/drawing/2014/main" id="{5A3A3087-1C84-4A18-D759-853E84AC5856}"/>
              </a:ext>
            </a:extLst>
          </p:cNvPr>
          <p:cNvSpPr txBox="1"/>
          <p:nvPr/>
        </p:nvSpPr>
        <p:spPr>
          <a:xfrm>
            <a:off x="5337244" y="6420086"/>
            <a:ext cx="6196912" cy="261610"/>
          </a:xfrm>
          <a:prstGeom prst="rect">
            <a:avLst/>
          </a:prstGeom>
          <a:noFill/>
        </p:spPr>
        <p:txBody>
          <a:bodyPr wrap="square">
            <a:spAutoFit/>
          </a:bodyPr>
          <a:lstStyle/>
          <a:p>
            <a:pPr marL="0" marR="0" lvl="0" indent="0" algn="r" rtl="0">
              <a:lnSpc>
                <a:spcPct val="100000"/>
              </a:lnSpc>
              <a:spcBef>
                <a:spcPts val="0"/>
              </a:spcBef>
              <a:spcAft>
                <a:spcPts val="0"/>
              </a:spcAft>
              <a:buClr>
                <a:srgbClr val="294667"/>
              </a:buClr>
              <a:buSzPts val="1400"/>
              <a:buFont typeface="Merriweather"/>
              <a:buNone/>
            </a:pPr>
            <a:r>
              <a:rPr lang="pt-BR" sz="1050" b="1" dirty="0">
                <a:solidFill>
                  <a:schemeClr val="lt1"/>
                </a:solidFill>
                <a:latin typeface="Heebo Medium"/>
                <a:ea typeface="Heebo Medium"/>
                <a:cs typeface="Heebo Medium"/>
                <a:sym typeface="Heebo Medium"/>
              </a:rPr>
              <a:t>Fonte: CNI 2024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pic>
        <p:nvPicPr>
          <p:cNvPr id="186" name="Google Shape;186;p17"/>
          <p:cNvPicPr preferRelativeResize="0"/>
          <p:nvPr/>
        </p:nvPicPr>
        <p:blipFill>
          <a:blip r:embed="rId3">
            <a:alphaModFix/>
          </a:blip>
          <a:stretch>
            <a:fillRect/>
          </a:stretch>
        </p:blipFill>
        <p:spPr>
          <a:xfrm>
            <a:off x="0" y="0"/>
            <a:ext cx="12192000" cy="6858000"/>
          </a:xfrm>
          <a:prstGeom prst="rect">
            <a:avLst/>
          </a:prstGeom>
          <a:noFill/>
          <a:ln>
            <a:noFill/>
          </a:ln>
        </p:spPr>
      </p:pic>
      <p:sp>
        <p:nvSpPr>
          <p:cNvPr id="187" name="Google Shape;187;p17"/>
          <p:cNvSpPr/>
          <p:nvPr/>
        </p:nvSpPr>
        <p:spPr>
          <a:xfrm>
            <a:off x="1766350" y="2079575"/>
            <a:ext cx="8659200" cy="4344000"/>
          </a:xfrm>
          <a:prstGeom prst="roundRect">
            <a:avLst>
              <a:gd name="adj" fmla="val 6087"/>
            </a:avLst>
          </a:prstGeom>
          <a:solidFill>
            <a:srgbClr val="11112B">
              <a:alpha val="35150"/>
            </a:srgbClr>
          </a:solidFill>
          <a:ln w="9525" cap="flat" cmpd="sng">
            <a:solidFill>
              <a:srgbClr val="1D835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88" name="Google Shape;188;p17"/>
          <p:cNvSpPr txBox="1"/>
          <p:nvPr/>
        </p:nvSpPr>
        <p:spPr>
          <a:xfrm>
            <a:off x="943775" y="507150"/>
            <a:ext cx="10304400" cy="792000"/>
          </a:xfrm>
          <a:prstGeom prst="rect">
            <a:avLst/>
          </a:prstGeom>
          <a:noFill/>
          <a:ln>
            <a:noFill/>
          </a:ln>
        </p:spPr>
        <p:txBody>
          <a:bodyPr spcFirstLastPara="1" wrap="square" lIns="91375" tIns="91375" rIns="91375" bIns="91375" anchor="t" anchorCtr="0">
            <a:noAutofit/>
          </a:bodyPr>
          <a:lstStyle/>
          <a:p>
            <a:pPr marL="0" marR="0" lvl="0" indent="0" algn="ctr" rtl="0">
              <a:lnSpc>
                <a:spcPct val="100000"/>
              </a:lnSpc>
              <a:spcBef>
                <a:spcPts val="0"/>
              </a:spcBef>
              <a:spcAft>
                <a:spcPts val="0"/>
              </a:spcAft>
              <a:buClr>
                <a:srgbClr val="294667"/>
              </a:buClr>
              <a:buSzPts val="1400"/>
              <a:buFont typeface="Merriweather"/>
              <a:buNone/>
            </a:pPr>
            <a:r>
              <a:rPr lang="pt-BR" sz="3300" b="1" dirty="0">
                <a:solidFill>
                  <a:schemeClr val="lt1"/>
                </a:solidFill>
                <a:latin typeface="Heebo Medium"/>
                <a:ea typeface="Heebo Medium"/>
                <a:cs typeface="Heebo Medium"/>
                <a:sym typeface="Heebo Medium"/>
              </a:rPr>
              <a:t>Em uma agenda de baixo carbono,</a:t>
            </a:r>
            <a:endParaRPr sz="3300" b="1" dirty="0">
              <a:solidFill>
                <a:schemeClr val="lt1"/>
              </a:solidFill>
              <a:latin typeface="Heebo Medium"/>
              <a:ea typeface="Heebo Medium"/>
              <a:cs typeface="Heebo Medium"/>
              <a:sym typeface="Heebo Medium"/>
            </a:endParaRPr>
          </a:p>
          <a:p>
            <a:pPr marL="0" marR="0" lvl="0" indent="0" algn="ctr" rtl="0">
              <a:lnSpc>
                <a:spcPct val="100000"/>
              </a:lnSpc>
              <a:spcBef>
                <a:spcPts val="0"/>
              </a:spcBef>
              <a:spcAft>
                <a:spcPts val="0"/>
              </a:spcAft>
              <a:buClr>
                <a:srgbClr val="294667"/>
              </a:buClr>
              <a:buSzPts val="1400"/>
              <a:buFont typeface="Merriweather"/>
              <a:buNone/>
            </a:pPr>
            <a:r>
              <a:rPr lang="pt-BR" sz="3300" b="1" dirty="0">
                <a:solidFill>
                  <a:schemeClr val="lt1"/>
                </a:solidFill>
                <a:latin typeface="Heebo Medium"/>
                <a:ea typeface="Heebo Medium"/>
                <a:cs typeface="Heebo Medium"/>
                <a:sym typeface="Heebo Medium"/>
              </a:rPr>
              <a:t>o </a:t>
            </a:r>
            <a:r>
              <a:rPr lang="pt-BR" sz="3300" b="1" dirty="0">
                <a:solidFill>
                  <a:schemeClr val="lt1"/>
                </a:solidFill>
                <a:latin typeface="Heebo"/>
                <a:ea typeface="Heebo"/>
                <a:cs typeface="Heebo"/>
                <a:sym typeface="Heebo"/>
              </a:rPr>
              <a:t>H</a:t>
            </a:r>
            <a:r>
              <a:rPr lang="pt-BR" sz="3300" b="1" baseline="-25000" dirty="0">
                <a:solidFill>
                  <a:schemeClr val="lt1"/>
                </a:solidFill>
                <a:latin typeface="Heebo"/>
                <a:ea typeface="Heebo"/>
                <a:cs typeface="Heebo"/>
                <a:sym typeface="Heebo"/>
              </a:rPr>
              <a:t>2</a:t>
            </a:r>
            <a:r>
              <a:rPr lang="pt-BR" sz="3300" b="1" dirty="0">
                <a:solidFill>
                  <a:schemeClr val="lt1"/>
                </a:solidFill>
                <a:latin typeface="Heebo"/>
                <a:ea typeface="Heebo"/>
                <a:cs typeface="Heebo"/>
                <a:sym typeface="Heebo"/>
              </a:rPr>
              <a:t>V </a:t>
            </a:r>
            <a:r>
              <a:rPr lang="pt-BR" sz="3300" b="1" dirty="0">
                <a:solidFill>
                  <a:schemeClr val="lt1"/>
                </a:solidFill>
                <a:latin typeface="Heebo Medium"/>
                <a:ea typeface="Heebo Medium"/>
                <a:cs typeface="Heebo Medium"/>
                <a:sym typeface="Heebo Medium"/>
              </a:rPr>
              <a:t>é uma das soluções</a:t>
            </a:r>
            <a:endParaRPr sz="3300" b="1" dirty="0">
              <a:solidFill>
                <a:schemeClr val="lt1"/>
              </a:solidFill>
              <a:latin typeface="Heebo Medium"/>
              <a:ea typeface="Heebo Medium"/>
              <a:cs typeface="Heebo Medium"/>
              <a:sym typeface="Heebo Medium"/>
            </a:endParaRPr>
          </a:p>
        </p:txBody>
      </p:sp>
      <p:sp>
        <p:nvSpPr>
          <p:cNvPr id="189" name="Google Shape;189;p17"/>
          <p:cNvSpPr/>
          <p:nvPr/>
        </p:nvSpPr>
        <p:spPr>
          <a:xfrm>
            <a:off x="2161800" y="2371050"/>
            <a:ext cx="7868400" cy="1254000"/>
          </a:xfrm>
          <a:prstGeom prst="roundRect">
            <a:avLst>
              <a:gd name="adj" fmla="val 15722"/>
            </a:avLst>
          </a:prstGeom>
          <a:solidFill>
            <a:srgbClr val="11112B">
              <a:alpha val="35150"/>
            </a:srgbClr>
          </a:solidFill>
          <a:ln w="9525" cap="flat" cmpd="sng">
            <a:solidFill>
              <a:srgbClr val="1D835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90" name="Google Shape;190;p17"/>
          <p:cNvSpPr txBox="1"/>
          <p:nvPr/>
        </p:nvSpPr>
        <p:spPr>
          <a:xfrm>
            <a:off x="2478000" y="2440050"/>
            <a:ext cx="7236000" cy="118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pt-BR" sz="3200">
                <a:solidFill>
                  <a:srgbClr val="2EED80"/>
                </a:solidFill>
                <a:latin typeface="Heebo Black"/>
                <a:ea typeface="Heebo Black"/>
                <a:cs typeface="Heebo Black"/>
                <a:sym typeface="Heebo Black"/>
              </a:rPr>
              <a:t>TENDÊNCIAS GLOBAIS PARA A</a:t>
            </a:r>
            <a:endParaRPr sz="3200">
              <a:solidFill>
                <a:srgbClr val="2EED80"/>
              </a:solidFill>
              <a:latin typeface="Heebo Black"/>
              <a:ea typeface="Heebo Black"/>
              <a:cs typeface="Heebo Black"/>
              <a:sym typeface="Heebo Black"/>
            </a:endParaRPr>
          </a:p>
          <a:p>
            <a:pPr marL="0" lvl="0" indent="0" algn="ctr" rtl="0">
              <a:spcBef>
                <a:spcPts val="0"/>
              </a:spcBef>
              <a:spcAft>
                <a:spcPts val="0"/>
              </a:spcAft>
              <a:buClr>
                <a:schemeClr val="dk1"/>
              </a:buClr>
              <a:buSzPts val="1100"/>
              <a:buFont typeface="Arial"/>
              <a:buNone/>
            </a:pPr>
            <a:r>
              <a:rPr lang="pt-BR" sz="3200">
                <a:solidFill>
                  <a:srgbClr val="2EED80"/>
                </a:solidFill>
                <a:latin typeface="Heebo Black"/>
                <a:ea typeface="Heebo Black"/>
                <a:cs typeface="Heebo Black"/>
                <a:sym typeface="Heebo Black"/>
              </a:rPr>
              <a:t>AGENDA DE BAIXO CARBONO</a:t>
            </a:r>
            <a:endParaRPr sz="1900">
              <a:solidFill>
                <a:srgbClr val="2EED80"/>
              </a:solidFill>
              <a:latin typeface="Heebo Light"/>
              <a:ea typeface="Heebo Light"/>
              <a:cs typeface="Heebo Light"/>
              <a:sym typeface="Heebo Light"/>
            </a:endParaRPr>
          </a:p>
          <a:p>
            <a:pPr marL="0" lvl="0" indent="0" algn="l" rtl="0">
              <a:spcBef>
                <a:spcPts val="0"/>
              </a:spcBef>
              <a:spcAft>
                <a:spcPts val="0"/>
              </a:spcAft>
              <a:buNone/>
            </a:pPr>
            <a:endParaRPr sz="1900">
              <a:solidFill>
                <a:srgbClr val="2EED80"/>
              </a:solidFill>
              <a:latin typeface="Heebo Light"/>
              <a:ea typeface="Heebo Light"/>
              <a:cs typeface="Heebo Light"/>
              <a:sym typeface="Heebo Light"/>
            </a:endParaRPr>
          </a:p>
          <a:p>
            <a:pPr marL="0" lvl="0" indent="457200" algn="l" rtl="0">
              <a:lnSpc>
                <a:spcPct val="150000"/>
              </a:lnSpc>
              <a:spcBef>
                <a:spcPts val="0"/>
              </a:spcBef>
              <a:spcAft>
                <a:spcPts val="0"/>
              </a:spcAft>
              <a:buNone/>
            </a:pPr>
            <a:r>
              <a:rPr lang="pt-BR" sz="1600">
                <a:solidFill>
                  <a:schemeClr val="lt1"/>
                </a:solidFill>
                <a:latin typeface="Heebo"/>
                <a:ea typeface="Heebo"/>
                <a:cs typeface="Heebo"/>
                <a:sym typeface="Heebo"/>
              </a:rPr>
              <a:t>Estratégias de neutralidade climática (2050)</a:t>
            </a:r>
            <a:endParaRPr sz="1600">
              <a:solidFill>
                <a:schemeClr val="lt1"/>
              </a:solidFill>
              <a:latin typeface="Heebo"/>
              <a:ea typeface="Heebo"/>
              <a:cs typeface="Heebo"/>
              <a:sym typeface="Heebo"/>
            </a:endParaRPr>
          </a:p>
          <a:p>
            <a:pPr marL="0" lvl="0" indent="457200" algn="l" rtl="0">
              <a:lnSpc>
                <a:spcPct val="150000"/>
              </a:lnSpc>
              <a:spcBef>
                <a:spcPts val="0"/>
              </a:spcBef>
              <a:spcAft>
                <a:spcPts val="0"/>
              </a:spcAft>
              <a:buNone/>
            </a:pPr>
            <a:r>
              <a:rPr lang="pt-BR" sz="1600">
                <a:solidFill>
                  <a:srgbClr val="2EED80"/>
                </a:solidFill>
                <a:latin typeface="Heebo"/>
                <a:ea typeface="Heebo"/>
                <a:cs typeface="Heebo"/>
                <a:sym typeface="Heebo"/>
              </a:rPr>
              <a:t>Expansão de energias renováveis</a:t>
            </a:r>
            <a:endParaRPr sz="1600">
              <a:solidFill>
                <a:srgbClr val="2EED80"/>
              </a:solidFill>
              <a:latin typeface="Heebo"/>
              <a:ea typeface="Heebo"/>
              <a:cs typeface="Heebo"/>
              <a:sym typeface="Heebo"/>
            </a:endParaRPr>
          </a:p>
          <a:p>
            <a:pPr marL="0" lvl="0" indent="457200" algn="l" rtl="0">
              <a:lnSpc>
                <a:spcPct val="150000"/>
              </a:lnSpc>
              <a:spcBef>
                <a:spcPts val="0"/>
              </a:spcBef>
              <a:spcAft>
                <a:spcPts val="0"/>
              </a:spcAft>
              <a:buNone/>
            </a:pPr>
            <a:r>
              <a:rPr lang="pt-BR" sz="1600">
                <a:solidFill>
                  <a:schemeClr val="lt1"/>
                </a:solidFill>
                <a:latin typeface="Heebo"/>
                <a:ea typeface="Heebo"/>
                <a:cs typeface="Heebo"/>
                <a:sym typeface="Heebo"/>
              </a:rPr>
              <a:t>Novos produtos e fontes energéticas de baixo carbono - Hidrogênio</a:t>
            </a:r>
            <a:endParaRPr sz="1600">
              <a:solidFill>
                <a:schemeClr val="lt1"/>
              </a:solidFill>
              <a:latin typeface="Heebo"/>
              <a:ea typeface="Heebo"/>
              <a:cs typeface="Heebo"/>
              <a:sym typeface="Heebo"/>
            </a:endParaRPr>
          </a:p>
          <a:p>
            <a:pPr marL="0" lvl="0" indent="457200" algn="l" rtl="0">
              <a:lnSpc>
                <a:spcPct val="150000"/>
              </a:lnSpc>
              <a:spcBef>
                <a:spcPts val="0"/>
              </a:spcBef>
              <a:spcAft>
                <a:spcPts val="0"/>
              </a:spcAft>
              <a:buNone/>
            </a:pPr>
            <a:r>
              <a:rPr lang="pt-BR" sz="1600">
                <a:solidFill>
                  <a:srgbClr val="2EED80"/>
                </a:solidFill>
                <a:latin typeface="Heebo"/>
                <a:ea typeface="Heebo"/>
                <a:cs typeface="Heebo"/>
                <a:sym typeface="Heebo"/>
              </a:rPr>
              <a:t>CO2 como a nova commodity mundial</a:t>
            </a:r>
            <a:endParaRPr sz="1600">
              <a:solidFill>
                <a:srgbClr val="2EED80"/>
              </a:solidFill>
              <a:latin typeface="Heebo"/>
              <a:ea typeface="Heebo"/>
              <a:cs typeface="Heebo"/>
              <a:sym typeface="Heebo"/>
            </a:endParaRPr>
          </a:p>
          <a:p>
            <a:pPr marL="0" lvl="0" indent="457200" algn="l" rtl="0">
              <a:lnSpc>
                <a:spcPct val="150000"/>
              </a:lnSpc>
              <a:spcBef>
                <a:spcPts val="0"/>
              </a:spcBef>
              <a:spcAft>
                <a:spcPts val="0"/>
              </a:spcAft>
              <a:buNone/>
            </a:pPr>
            <a:r>
              <a:rPr lang="pt-BR" sz="1600">
                <a:solidFill>
                  <a:schemeClr val="lt1"/>
                </a:solidFill>
                <a:latin typeface="Heebo"/>
                <a:ea typeface="Heebo"/>
                <a:cs typeface="Heebo"/>
                <a:sym typeface="Heebo"/>
              </a:rPr>
              <a:t>Fim dos subsídios a fontes fósseis</a:t>
            </a:r>
            <a:endParaRPr sz="1600">
              <a:solidFill>
                <a:schemeClr val="lt1"/>
              </a:solidFill>
              <a:latin typeface="Heebo"/>
              <a:ea typeface="Heebo"/>
              <a:cs typeface="Heebo"/>
              <a:sym typeface="Heebo"/>
            </a:endParaRPr>
          </a:p>
          <a:p>
            <a:pPr marL="0" lvl="0" indent="457200" algn="l" rtl="0">
              <a:lnSpc>
                <a:spcPct val="150000"/>
              </a:lnSpc>
              <a:spcBef>
                <a:spcPts val="0"/>
              </a:spcBef>
              <a:spcAft>
                <a:spcPts val="0"/>
              </a:spcAft>
              <a:buNone/>
            </a:pPr>
            <a:r>
              <a:rPr lang="pt-BR" sz="1600">
                <a:solidFill>
                  <a:schemeClr val="lt1"/>
                </a:solidFill>
                <a:latin typeface="Heebo"/>
                <a:ea typeface="Heebo"/>
                <a:cs typeface="Heebo"/>
                <a:sym typeface="Heebo"/>
              </a:rPr>
              <a:t>Sistemas de Precificação de Carbono (mercado de carbono e taxação)</a:t>
            </a:r>
            <a:endParaRPr sz="1600">
              <a:solidFill>
                <a:schemeClr val="lt1"/>
              </a:solidFill>
              <a:latin typeface="Heebo"/>
              <a:ea typeface="Heebo"/>
              <a:cs typeface="Heebo"/>
              <a:sym typeface="Heebo"/>
            </a:endParaRPr>
          </a:p>
          <a:p>
            <a:pPr marL="0" lvl="0" indent="457200" algn="l" rtl="0">
              <a:lnSpc>
                <a:spcPct val="150000"/>
              </a:lnSpc>
              <a:spcBef>
                <a:spcPts val="0"/>
              </a:spcBef>
              <a:spcAft>
                <a:spcPts val="0"/>
              </a:spcAft>
              <a:buNone/>
            </a:pPr>
            <a:r>
              <a:rPr lang="pt-BR" sz="1600">
                <a:solidFill>
                  <a:srgbClr val="2EED80"/>
                </a:solidFill>
                <a:latin typeface="Heebo"/>
                <a:ea typeface="Heebo"/>
                <a:cs typeface="Heebo"/>
                <a:sym typeface="Heebo"/>
              </a:rPr>
              <a:t>Taxa de Carbono na Fronteira (União Europeia) - CBAM</a:t>
            </a:r>
            <a:endParaRPr sz="1600">
              <a:solidFill>
                <a:srgbClr val="2EED80"/>
              </a:solidFill>
              <a:latin typeface="Heebo"/>
              <a:ea typeface="Heebo"/>
              <a:cs typeface="Heebo"/>
              <a:sym typeface="Heebo"/>
            </a:endParaRPr>
          </a:p>
        </p:txBody>
      </p:sp>
      <p:pic>
        <p:nvPicPr>
          <p:cNvPr id="191" name="Google Shape;191;p17"/>
          <p:cNvPicPr preferRelativeResize="0"/>
          <p:nvPr/>
        </p:nvPicPr>
        <p:blipFill>
          <a:blip r:embed="rId4">
            <a:alphaModFix/>
          </a:blip>
          <a:stretch>
            <a:fillRect/>
          </a:stretch>
        </p:blipFill>
        <p:spPr>
          <a:xfrm>
            <a:off x="2628100" y="3773875"/>
            <a:ext cx="253175" cy="253185"/>
          </a:xfrm>
          <a:prstGeom prst="rect">
            <a:avLst/>
          </a:prstGeom>
          <a:noFill/>
          <a:ln>
            <a:noFill/>
          </a:ln>
        </p:spPr>
      </p:pic>
      <p:pic>
        <p:nvPicPr>
          <p:cNvPr id="192" name="Google Shape;192;p17"/>
          <p:cNvPicPr preferRelativeResize="0"/>
          <p:nvPr/>
        </p:nvPicPr>
        <p:blipFill>
          <a:blip r:embed="rId5">
            <a:alphaModFix/>
          </a:blip>
          <a:stretch>
            <a:fillRect/>
          </a:stretch>
        </p:blipFill>
        <p:spPr>
          <a:xfrm>
            <a:off x="2628100" y="4142167"/>
            <a:ext cx="253175" cy="253185"/>
          </a:xfrm>
          <a:prstGeom prst="rect">
            <a:avLst/>
          </a:prstGeom>
          <a:noFill/>
          <a:ln>
            <a:noFill/>
          </a:ln>
        </p:spPr>
      </p:pic>
      <p:pic>
        <p:nvPicPr>
          <p:cNvPr id="193" name="Google Shape;193;p17"/>
          <p:cNvPicPr preferRelativeResize="0"/>
          <p:nvPr/>
        </p:nvPicPr>
        <p:blipFill>
          <a:blip r:embed="rId6">
            <a:alphaModFix/>
          </a:blip>
          <a:stretch>
            <a:fillRect/>
          </a:stretch>
        </p:blipFill>
        <p:spPr>
          <a:xfrm>
            <a:off x="2654300" y="4510460"/>
            <a:ext cx="253175" cy="247737"/>
          </a:xfrm>
          <a:prstGeom prst="rect">
            <a:avLst/>
          </a:prstGeom>
          <a:noFill/>
          <a:ln>
            <a:noFill/>
          </a:ln>
        </p:spPr>
      </p:pic>
      <p:pic>
        <p:nvPicPr>
          <p:cNvPr id="194" name="Google Shape;194;p17"/>
          <p:cNvPicPr preferRelativeResize="0"/>
          <p:nvPr/>
        </p:nvPicPr>
        <p:blipFill>
          <a:blip r:embed="rId7">
            <a:alphaModFix/>
          </a:blip>
          <a:stretch>
            <a:fillRect/>
          </a:stretch>
        </p:blipFill>
        <p:spPr>
          <a:xfrm>
            <a:off x="2654300" y="4873304"/>
            <a:ext cx="253175" cy="253175"/>
          </a:xfrm>
          <a:prstGeom prst="rect">
            <a:avLst/>
          </a:prstGeom>
          <a:noFill/>
          <a:ln>
            <a:noFill/>
          </a:ln>
        </p:spPr>
      </p:pic>
      <p:pic>
        <p:nvPicPr>
          <p:cNvPr id="195" name="Google Shape;195;p17"/>
          <p:cNvPicPr preferRelativeResize="0"/>
          <p:nvPr/>
        </p:nvPicPr>
        <p:blipFill>
          <a:blip r:embed="rId8">
            <a:alphaModFix/>
          </a:blip>
          <a:stretch>
            <a:fillRect/>
          </a:stretch>
        </p:blipFill>
        <p:spPr>
          <a:xfrm>
            <a:off x="2654300" y="5609868"/>
            <a:ext cx="253175" cy="253175"/>
          </a:xfrm>
          <a:prstGeom prst="rect">
            <a:avLst/>
          </a:prstGeom>
          <a:noFill/>
          <a:ln>
            <a:noFill/>
          </a:ln>
        </p:spPr>
      </p:pic>
      <p:pic>
        <p:nvPicPr>
          <p:cNvPr id="196" name="Google Shape;196;p17"/>
          <p:cNvPicPr preferRelativeResize="0"/>
          <p:nvPr/>
        </p:nvPicPr>
        <p:blipFill>
          <a:blip r:embed="rId9">
            <a:alphaModFix/>
          </a:blip>
          <a:stretch>
            <a:fillRect/>
          </a:stretch>
        </p:blipFill>
        <p:spPr>
          <a:xfrm>
            <a:off x="2654300" y="5241586"/>
            <a:ext cx="253175" cy="253175"/>
          </a:xfrm>
          <a:prstGeom prst="rect">
            <a:avLst/>
          </a:prstGeom>
          <a:noFill/>
          <a:ln>
            <a:noFill/>
          </a:ln>
        </p:spPr>
      </p:pic>
      <p:pic>
        <p:nvPicPr>
          <p:cNvPr id="197" name="Google Shape;197;p17"/>
          <p:cNvPicPr preferRelativeResize="0"/>
          <p:nvPr/>
        </p:nvPicPr>
        <p:blipFill>
          <a:blip r:embed="rId10">
            <a:alphaModFix/>
          </a:blip>
          <a:stretch>
            <a:fillRect/>
          </a:stretch>
        </p:blipFill>
        <p:spPr>
          <a:xfrm>
            <a:off x="2654300" y="5978150"/>
            <a:ext cx="253175" cy="253175"/>
          </a:xfrm>
          <a:prstGeom prst="rect">
            <a:avLst/>
          </a:prstGeom>
          <a:noFill/>
          <a:ln>
            <a:noFill/>
          </a:ln>
        </p:spPr>
      </p:pic>
      <p:sp>
        <p:nvSpPr>
          <p:cNvPr id="3" name="CaixaDeTexto 2">
            <a:extLst>
              <a:ext uri="{FF2B5EF4-FFF2-40B4-BE49-F238E27FC236}">
                <a16:creationId xmlns:a16="http://schemas.microsoft.com/office/drawing/2014/main" id="{4DF8B725-ADD1-0B51-DF8B-4A57E676B7DD}"/>
              </a:ext>
            </a:extLst>
          </p:cNvPr>
          <p:cNvSpPr txBox="1"/>
          <p:nvPr/>
        </p:nvSpPr>
        <p:spPr>
          <a:xfrm>
            <a:off x="5223819" y="6486899"/>
            <a:ext cx="6196912" cy="261610"/>
          </a:xfrm>
          <a:prstGeom prst="rect">
            <a:avLst/>
          </a:prstGeom>
          <a:noFill/>
        </p:spPr>
        <p:txBody>
          <a:bodyPr wrap="square">
            <a:spAutoFit/>
          </a:bodyPr>
          <a:lstStyle/>
          <a:p>
            <a:pPr marL="0" marR="0" lvl="0" indent="0" algn="r" rtl="0">
              <a:lnSpc>
                <a:spcPct val="100000"/>
              </a:lnSpc>
              <a:spcBef>
                <a:spcPts val="0"/>
              </a:spcBef>
              <a:spcAft>
                <a:spcPts val="0"/>
              </a:spcAft>
              <a:buClr>
                <a:srgbClr val="294667"/>
              </a:buClr>
              <a:buSzPts val="1400"/>
              <a:buFont typeface="Merriweather"/>
              <a:buNone/>
            </a:pPr>
            <a:r>
              <a:rPr lang="pt-BR" sz="1100" b="1" dirty="0">
                <a:solidFill>
                  <a:schemeClr val="lt1"/>
                </a:solidFill>
                <a:latin typeface="Heebo Medium"/>
                <a:ea typeface="Heebo Medium"/>
                <a:cs typeface="Heebo Medium"/>
                <a:sym typeface="Heebo Medium"/>
              </a:rPr>
              <a:t>Fonte: CNI 2024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pic>
        <p:nvPicPr>
          <p:cNvPr id="202" name="Google Shape;202;p18"/>
          <p:cNvPicPr preferRelativeResize="0"/>
          <p:nvPr/>
        </p:nvPicPr>
        <p:blipFill>
          <a:blip r:embed="rId3">
            <a:alphaModFix/>
          </a:blip>
          <a:stretch>
            <a:fillRect/>
          </a:stretch>
        </p:blipFill>
        <p:spPr>
          <a:xfrm flipH="1">
            <a:off x="0" y="0"/>
            <a:ext cx="12192000" cy="6858000"/>
          </a:xfrm>
          <a:prstGeom prst="rect">
            <a:avLst/>
          </a:prstGeom>
          <a:noFill/>
          <a:ln>
            <a:noFill/>
          </a:ln>
        </p:spPr>
      </p:pic>
      <p:sp>
        <p:nvSpPr>
          <p:cNvPr id="203" name="Google Shape;203;p18"/>
          <p:cNvSpPr txBox="1"/>
          <p:nvPr/>
        </p:nvSpPr>
        <p:spPr>
          <a:xfrm>
            <a:off x="925125" y="371400"/>
            <a:ext cx="9509700" cy="1634400"/>
          </a:xfrm>
          <a:prstGeom prst="rect">
            <a:avLst/>
          </a:prstGeom>
          <a:noFill/>
          <a:ln>
            <a:noFill/>
          </a:ln>
        </p:spPr>
        <p:txBody>
          <a:bodyPr spcFirstLastPara="1" wrap="square" lIns="91375" tIns="91375" rIns="91375" bIns="91375" anchor="t" anchorCtr="0">
            <a:noAutofit/>
          </a:bodyPr>
          <a:lstStyle/>
          <a:p>
            <a:pPr marL="0" marR="0" lvl="0" indent="0" algn="l" rtl="0">
              <a:lnSpc>
                <a:spcPct val="100000"/>
              </a:lnSpc>
              <a:spcBef>
                <a:spcPts val="0"/>
              </a:spcBef>
              <a:spcAft>
                <a:spcPts val="0"/>
              </a:spcAft>
              <a:buClr>
                <a:srgbClr val="294667"/>
              </a:buClr>
              <a:buSzPts val="1400"/>
              <a:buFont typeface="Merriweather"/>
              <a:buNone/>
            </a:pPr>
            <a:r>
              <a:rPr lang="pt-BR" sz="3300" dirty="0">
                <a:solidFill>
                  <a:schemeClr val="lt1"/>
                </a:solidFill>
                <a:latin typeface="Heebo Black"/>
                <a:ea typeface="Heebo Black"/>
                <a:cs typeface="Heebo Black"/>
                <a:sym typeface="Heebo Black"/>
              </a:rPr>
              <a:t>DESTAQUES SETORIAIS</a:t>
            </a:r>
            <a:endParaRPr sz="3300" dirty="0">
              <a:solidFill>
                <a:schemeClr val="lt1"/>
              </a:solidFill>
              <a:latin typeface="Heebo Black"/>
              <a:ea typeface="Heebo Black"/>
              <a:cs typeface="Heebo Black"/>
              <a:sym typeface="Heebo Black"/>
            </a:endParaRPr>
          </a:p>
          <a:p>
            <a:pPr marL="0" marR="0" lvl="0" indent="0" algn="l" rtl="0">
              <a:lnSpc>
                <a:spcPct val="100000"/>
              </a:lnSpc>
              <a:spcBef>
                <a:spcPts val="0"/>
              </a:spcBef>
              <a:spcAft>
                <a:spcPts val="0"/>
              </a:spcAft>
              <a:buClr>
                <a:srgbClr val="294667"/>
              </a:buClr>
              <a:buSzPts val="1400"/>
              <a:buFont typeface="Merriweather"/>
              <a:buNone/>
            </a:pPr>
            <a:r>
              <a:rPr lang="pt-BR" sz="2000" b="1" dirty="0">
                <a:solidFill>
                  <a:schemeClr val="lt1"/>
                </a:solidFill>
                <a:latin typeface="Heebo Medium"/>
                <a:ea typeface="Heebo Medium"/>
                <a:cs typeface="Heebo Medium"/>
                <a:sym typeface="Heebo Medium"/>
              </a:rPr>
              <a:t>VANTAGENS COMPETITIVAS</a:t>
            </a:r>
            <a:endParaRPr sz="2000" b="1" dirty="0">
              <a:solidFill>
                <a:schemeClr val="lt1"/>
              </a:solidFill>
              <a:latin typeface="Heebo Medium"/>
              <a:ea typeface="Heebo Medium"/>
              <a:cs typeface="Heebo Medium"/>
              <a:sym typeface="Heebo Medium"/>
            </a:endParaRPr>
          </a:p>
          <a:p>
            <a:pPr marL="0" marR="0" lvl="0" indent="0" algn="l" rtl="0">
              <a:lnSpc>
                <a:spcPct val="100000"/>
              </a:lnSpc>
              <a:spcBef>
                <a:spcPts val="0"/>
              </a:spcBef>
              <a:spcAft>
                <a:spcPts val="0"/>
              </a:spcAft>
              <a:buClr>
                <a:srgbClr val="294667"/>
              </a:buClr>
              <a:buSzPts val="1400"/>
              <a:buFont typeface="Merriweather"/>
              <a:buNone/>
            </a:pPr>
            <a:endParaRPr sz="1600" dirty="0">
              <a:solidFill>
                <a:schemeClr val="lt1"/>
              </a:solidFill>
              <a:latin typeface="Heebo Light"/>
              <a:ea typeface="Heebo Light"/>
              <a:cs typeface="Heebo Light"/>
              <a:sym typeface="Heebo Light"/>
            </a:endParaRPr>
          </a:p>
        </p:txBody>
      </p:sp>
      <p:sp>
        <p:nvSpPr>
          <p:cNvPr id="204" name="Google Shape;204;p18"/>
          <p:cNvSpPr txBox="1"/>
          <p:nvPr/>
        </p:nvSpPr>
        <p:spPr>
          <a:xfrm>
            <a:off x="925125" y="1723300"/>
            <a:ext cx="7966200" cy="4763300"/>
          </a:xfrm>
          <a:prstGeom prst="rect">
            <a:avLst/>
          </a:prstGeom>
          <a:noFill/>
          <a:ln>
            <a:noFill/>
          </a:ln>
        </p:spPr>
        <p:txBody>
          <a:bodyPr spcFirstLastPara="1" wrap="square" lIns="91425" tIns="45700" rIns="91425" bIns="45700" anchor="t" anchorCtr="0">
            <a:noAutofit/>
          </a:bodyPr>
          <a:lstStyle/>
          <a:p>
            <a:pPr marL="0" lvl="0" indent="0" algn="just" rtl="0">
              <a:lnSpc>
                <a:spcPct val="100000"/>
              </a:lnSpc>
              <a:spcBef>
                <a:spcPts val="0"/>
              </a:spcBef>
              <a:spcAft>
                <a:spcPts val="0"/>
              </a:spcAft>
              <a:buClr>
                <a:schemeClr val="dk1"/>
              </a:buClr>
              <a:buSzPts val="1100"/>
              <a:buFont typeface="Arial"/>
              <a:buNone/>
            </a:pPr>
            <a:r>
              <a:rPr lang="pt-BR" sz="1500" b="1" dirty="0">
                <a:solidFill>
                  <a:schemeClr val="lt1"/>
                </a:solidFill>
                <a:latin typeface="Heebo"/>
                <a:ea typeface="Heebo"/>
                <a:cs typeface="Heebo"/>
                <a:sym typeface="Heebo"/>
              </a:rPr>
              <a:t>•CIMENTO</a:t>
            </a:r>
            <a:endParaRPr sz="1500" b="1" dirty="0">
              <a:solidFill>
                <a:schemeClr val="lt1"/>
              </a:solidFill>
              <a:latin typeface="Heebo"/>
              <a:ea typeface="Heebo"/>
              <a:cs typeface="Heebo"/>
              <a:sym typeface="Heebo"/>
            </a:endParaRPr>
          </a:p>
          <a:p>
            <a:pPr marL="0" lvl="0" indent="0" algn="just" rtl="0">
              <a:lnSpc>
                <a:spcPct val="100000"/>
              </a:lnSpc>
              <a:spcBef>
                <a:spcPts val="0"/>
              </a:spcBef>
              <a:spcAft>
                <a:spcPts val="0"/>
              </a:spcAft>
              <a:buClr>
                <a:schemeClr val="dk1"/>
              </a:buClr>
              <a:buSzPts val="1100"/>
              <a:buFont typeface="Arial"/>
              <a:buNone/>
            </a:pPr>
            <a:r>
              <a:rPr lang="pt-BR" sz="1300" dirty="0">
                <a:solidFill>
                  <a:schemeClr val="lt1"/>
                </a:solidFill>
                <a:latin typeface="Heebo Light"/>
                <a:ea typeface="Heebo Light"/>
                <a:cs typeface="Heebo Light"/>
                <a:sym typeface="Heebo Light"/>
              </a:rPr>
              <a:t>Emissão de GEE 11% menor que a média mundial do setor</a:t>
            </a:r>
            <a:endParaRPr sz="1300" dirty="0">
              <a:solidFill>
                <a:schemeClr val="lt1"/>
              </a:solidFill>
              <a:latin typeface="Heebo Light"/>
              <a:ea typeface="Heebo Light"/>
              <a:cs typeface="Heebo Light"/>
              <a:sym typeface="Heebo Light"/>
            </a:endParaRPr>
          </a:p>
          <a:p>
            <a:pPr marL="0" lvl="0" indent="0" algn="just" rtl="0">
              <a:lnSpc>
                <a:spcPct val="100000"/>
              </a:lnSpc>
              <a:spcBef>
                <a:spcPts val="0"/>
              </a:spcBef>
              <a:spcAft>
                <a:spcPts val="0"/>
              </a:spcAft>
              <a:buClr>
                <a:schemeClr val="dk1"/>
              </a:buClr>
              <a:buSzPts val="1100"/>
              <a:buFont typeface="Arial"/>
              <a:buNone/>
            </a:pPr>
            <a:endParaRPr sz="1300" dirty="0">
              <a:solidFill>
                <a:schemeClr val="lt1"/>
              </a:solidFill>
              <a:latin typeface="Heebo Light"/>
              <a:ea typeface="Heebo Light"/>
              <a:cs typeface="Heebo Light"/>
              <a:sym typeface="Heebo Light"/>
            </a:endParaRPr>
          </a:p>
          <a:p>
            <a:pPr marL="0" lvl="0" indent="0" algn="just" rtl="0">
              <a:lnSpc>
                <a:spcPct val="100000"/>
              </a:lnSpc>
              <a:spcBef>
                <a:spcPts val="0"/>
              </a:spcBef>
              <a:spcAft>
                <a:spcPts val="0"/>
              </a:spcAft>
              <a:buClr>
                <a:schemeClr val="dk1"/>
              </a:buClr>
              <a:buSzPts val="1100"/>
              <a:buFont typeface="Arial"/>
              <a:buNone/>
            </a:pPr>
            <a:r>
              <a:rPr lang="pt-BR" sz="1500" b="1" dirty="0">
                <a:solidFill>
                  <a:schemeClr val="lt1"/>
                </a:solidFill>
                <a:latin typeface="Heebo"/>
                <a:ea typeface="Heebo"/>
                <a:cs typeface="Heebo"/>
                <a:sym typeface="Heebo"/>
              </a:rPr>
              <a:t>•PAPEL E CELULOSE</a:t>
            </a:r>
            <a:endParaRPr sz="1500" b="1" dirty="0">
              <a:solidFill>
                <a:schemeClr val="lt1"/>
              </a:solidFill>
              <a:latin typeface="Heebo"/>
              <a:ea typeface="Heebo"/>
              <a:cs typeface="Heebo"/>
              <a:sym typeface="Heebo"/>
            </a:endParaRPr>
          </a:p>
          <a:p>
            <a:pPr marL="0" lvl="0" indent="0" algn="just" rtl="0">
              <a:lnSpc>
                <a:spcPct val="100000"/>
              </a:lnSpc>
              <a:spcBef>
                <a:spcPts val="0"/>
              </a:spcBef>
              <a:spcAft>
                <a:spcPts val="0"/>
              </a:spcAft>
              <a:buClr>
                <a:schemeClr val="dk1"/>
              </a:buClr>
              <a:buSzPts val="1100"/>
              <a:buFont typeface="Arial"/>
              <a:buNone/>
            </a:pPr>
            <a:r>
              <a:rPr lang="pt-BR" sz="1300" dirty="0">
                <a:solidFill>
                  <a:schemeClr val="lt1"/>
                </a:solidFill>
                <a:latin typeface="Heebo Light"/>
                <a:ea typeface="Heebo Light"/>
                <a:cs typeface="Heebo Light"/>
                <a:sym typeface="Heebo Light"/>
              </a:rPr>
              <a:t>9 milhões de ha destinados ao cultivo de árvores para fins industriais. 5,9 milhões de ha preservados em florestas nativas.</a:t>
            </a:r>
            <a:endParaRPr sz="1300" dirty="0">
              <a:solidFill>
                <a:schemeClr val="lt1"/>
              </a:solidFill>
              <a:latin typeface="Heebo Light"/>
              <a:ea typeface="Heebo Light"/>
              <a:cs typeface="Heebo Light"/>
              <a:sym typeface="Heebo Light"/>
            </a:endParaRPr>
          </a:p>
          <a:p>
            <a:pPr marL="0" lvl="0" indent="0" algn="just" rtl="0">
              <a:lnSpc>
                <a:spcPct val="100000"/>
              </a:lnSpc>
              <a:spcBef>
                <a:spcPts val="0"/>
              </a:spcBef>
              <a:spcAft>
                <a:spcPts val="0"/>
              </a:spcAft>
              <a:buClr>
                <a:schemeClr val="dk1"/>
              </a:buClr>
              <a:buSzPts val="1100"/>
              <a:buFont typeface="Arial"/>
              <a:buNone/>
            </a:pPr>
            <a:r>
              <a:rPr lang="pt-BR" sz="1300" dirty="0">
                <a:solidFill>
                  <a:schemeClr val="lt1"/>
                </a:solidFill>
                <a:latin typeface="Heebo Light"/>
                <a:ea typeface="Heebo Light"/>
                <a:cs typeface="Heebo Light"/>
                <a:sym typeface="Heebo Light"/>
              </a:rPr>
              <a:t>Taxa de reciclagem de 66,9% (uma das mais altas do mundo)</a:t>
            </a:r>
            <a:endParaRPr sz="1300" dirty="0">
              <a:solidFill>
                <a:schemeClr val="lt1"/>
              </a:solidFill>
              <a:latin typeface="Heebo Light"/>
              <a:ea typeface="Heebo Light"/>
              <a:cs typeface="Heebo Light"/>
              <a:sym typeface="Heebo Light"/>
            </a:endParaRPr>
          </a:p>
          <a:p>
            <a:pPr marL="0" lvl="0" indent="0" algn="just" rtl="0">
              <a:lnSpc>
                <a:spcPct val="100000"/>
              </a:lnSpc>
              <a:spcBef>
                <a:spcPts val="0"/>
              </a:spcBef>
              <a:spcAft>
                <a:spcPts val="0"/>
              </a:spcAft>
              <a:buClr>
                <a:schemeClr val="dk1"/>
              </a:buClr>
              <a:buSzPts val="1100"/>
              <a:buFont typeface="Arial"/>
              <a:buNone/>
            </a:pPr>
            <a:endParaRPr sz="1300" dirty="0">
              <a:solidFill>
                <a:schemeClr val="lt1"/>
              </a:solidFill>
              <a:latin typeface="Heebo Light"/>
              <a:ea typeface="Heebo Light"/>
              <a:cs typeface="Heebo Light"/>
              <a:sym typeface="Heebo Light"/>
            </a:endParaRPr>
          </a:p>
          <a:p>
            <a:pPr marL="0" lvl="0" indent="0" algn="just" rtl="0">
              <a:lnSpc>
                <a:spcPct val="100000"/>
              </a:lnSpc>
              <a:spcBef>
                <a:spcPts val="0"/>
              </a:spcBef>
              <a:spcAft>
                <a:spcPts val="0"/>
              </a:spcAft>
              <a:buClr>
                <a:schemeClr val="dk1"/>
              </a:buClr>
              <a:buSzPts val="1100"/>
              <a:buFont typeface="Arial"/>
              <a:buNone/>
            </a:pPr>
            <a:r>
              <a:rPr lang="pt-BR" sz="1500" b="1" dirty="0">
                <a:solidFill>
                  <a:schemeClr val="lt1"/>
                </a:solidFill>
                <a:latin typeface="Heebo"/>
                <a:ea typeface="Heebo"/>
                <a:cs typeface="Heebo"/>
                <a:sym typeface="Heebo"/>
              </a:rPr>
              <a:t>•ALUMÍNIO</a:t>
            </a:r>
            <a:endParaRPr sz="1500" b="1" dirty="0">
              <a:solidFill>
                <a:schemeClr val="lt1"/>
              </a:solidFill>
              <a:latin typeface="Heebo"/>
              <a:ea typeface="Heebo"/>
              <a:cs typeface="Heebo"/>
              <a:sym typeface="Heebo"/>
            </a:endParaRPr>
          </a:p>
          <a:p>
            <a:pPr marL="0" lvl="0" indent="0" algn="just" rtl="0">
              <a:lnSpc>
                <a:spcPct val="100000"/>
              </a:lnSpc>
              <a:spcBef>
                <a:spcPts val="0"/>
              </a:spcBef>
              <a:spcAft>
                <a:spcPts val="0"/>
              </a:spcAft>
              <a:buClr>
                <a:schemeClr val="dk1"/>
              </a:buClr>
              <a:buSzPts val="1100"/>
              <a:buFont typeface="Arial"/>
              <a:buNone/>
            </a:pPr>
            <a:r>
              <a:rPr lang="pt-BR" sz="1300" dirty="0">
                <a:solidFill>
                  <a:schemeClr val="lt1"/>
                </a:solidFill>
                <a:latin typeface="Heebo Light"/>
                <a:ea typeface="Heebo Light"/>
                <a:cs typeface="Heebo Light"/>
                <a:sym typeface="Heebo Light"/>
              </a:rPr>
              <a:t>56% de todo o alumínio consumido no país é reciclado (média global: 26%).</a:t>
            </a:r>
            <a:endParaRPr sz="1300" dirty="0">
              <a:solidFill>
                <a:schemeClr val="lt1"/>
              </a:solidFill>
              <a:latin typeface="Heebo Light"/>
              <a:ea typeface="Heebo Light"/>
              <a:cs typeface="Heebo Light"/>
              <a:sym typeface="Heebo Light"/>
            </a:endParaRPr>
          </a:p>
          <a:p>
            <a:pPr marL="0" lvl="0" indent="0" algn="just" rtl="0">
              <a:lnSpc>
                <a:spcPct val="100000"/>
              </a:lnSpc>
              <a:spcBef>
                <a:spcPts val="0"/>
              </a:spcBef>
              <a:spcAft>
                <a:spcPts val="0"/>
              </a:spcAft>
              <a:buClr>
                <a:schemeClr val="dk1"/>
              </a:buClr>
              <a:buSzPts val="1100"/>
              <a:buFont typeface="Arial"/>
              <a:buNone/>
            </a:pPr>
            <a:r>
              <a:rPr lang="pt-BR" sz="1300" dirty="0">
                <a:solidFill>
                  <a:schemeClr val="lt1"/>
                </a:solidFill>
                <a:latin typeface="Heebo Light"/>
                <a:ea typeface="Heebo Light"/>
                <a:cs typeface="Heebo Light"/>
                <a:sym typeface="Heebo Light"/>
              </a:rPr>
              <a:t>97% das latas para bebidas são recicladas</a:t>
            </a:r>
            <a:endParaRPr sz="1300" dirty="0">
              <a:solidFill>
                <a:schemeClr val="lt1"/>
              </a:solidFill>
              <a:latin typeface="Heebo Light"/>
              <a:ea typeface="Heebo Light"/>
              <a:cs typeface="Heebo Light"/>
              <a:sym typeface="Heebo Light"/>
            </a:endParaRPr>
          </a:p>
          <a:p>
            <a:pPr marL="0" lvl="0" indent="0" algn="just" rtl="0">
              <a:lnSpc>
                <a:spcPct val="100000"/>
              </a:lnSpc>
              <a:spcBef>
                <a:spcPts val="0"/>
              </a:spcBef>
              <a:spcAft>
                <a:spcPts val="0"/>
              </a:spcAft>
              <a:buClr>
                <a:schemeClr val="dk1"/>
              </a:buClr>
              <a:buSzPts val="1100"/>
              <a:buFont typeface="Arial"/>
              <a:buNone/>
            </a:pPr>
            <a:endParaRPr sz="1300" dirty="0">
              <a:solidFill>
                <a:schemeClr val="lt1"/>
              </a:solidFill>
              <a:latin typeface="Heebo Light"/>
              <a:ea typeface="Heebo Light"/>
              <a:cs typeface="Heebo Light"/>
              <a:sym typeface="Heebo Light"/>
            </a:endParaRPr>
          </a:p>
          <a:p>
            <a:pPr marL="0" lvl="0" indent="0" algn="just" rtl="0">
              <a:lnSpc>
                <a:spcPct val="100000"/>
              </a:lnSpc>
              <a:spcBef>
                <a:spcPts val="0"/>
              </a:spcBef>
              <a:spcAft>
                <a:spcPts val="0"/>
              </a:spcAft>
              <a:buClr>
                <a:schemeClr val="dk1"/>
              </a:buClr>
              <a:buSzPts val="1100"/>
              <a:buFont typeface="Arial"/>
              <a:buNone/>
            </a:pPr>
            <a:r>
              <a:rPr lang="pt-BR" sz="1300" b="1" dirty="0">
                <a:solidFill>
                  <a:schemeClr val="lt1"/>
                </a:solidFill>
                <a:latin typeface="Heebo"/>
                <a:ea typeface="Heebo"/>
                <a:cs typeface="Heebo"/>
                <a:sym typeface="Heebo"/>
              </a:rPr>
              <a:t>*</a:t>
            </a:r>
            <a:r>
              <a:rPr lang="pt-BR" sz="1500" b="1" dirty="0">
                <a:solidFill>
                  <a:schemeClr val="lt1"/>
                </a:solidFill>
                <a:latin typeface="Heebo"/>
                <a:ea typeface="Heebo"/>
                <a:cs typeface="Heebo"/>
                <a:sym typeface="Heebo"/>
              </a:rPr>
              <a:t>VIDRO</a:t>
            </a:r>
            <a:endParaRPr sz="1500" b="1" dirty="0">
              <a:solidFill>
                <a:schemeClr val="lt1"/>
              </a:solidFill>
              <a:latin typeface="Heebo"/>
              <a:ea typeface="Heebo"/>
              <a:cs typeface="Heebo"/>
              <a:sym typeface="Heebo"/>
            </a:endParaRPr>
          </a:p>
          <a:p>
            <a:pPr marL="0" lvl="0" indent="0" algn="just" rtl="0">
              <a:lnSpc>
                <a:spcPct val="100000"/>
              </a:lnSpc>
              <a:spcBef>
                <a:spcPts val="0"/>
              </a:spcBef>
              <a:spcAft>
                <a:spcPts val="0"/>
              </a:spcAft>
              <a:buClr>
                <a:schemeClr val="dk1"/>
              </a:buClr>
              <a:buSzPts val="1100"/>
              <a:buFont typeface="Arial"/>
              <a:buNone/>
            </a:pPr>
            <a:r>
              <a:rPr lang="pt-BR" sz="1300" dirty="0">
                <a:solidFill>
                  <a:schemeClr val="lt1"/>
                </a:solidFill>
                <a:latin typeface="Heebo Light"/>
                <a:ea typeface="Heebo Light"/>
                <a:cs typeface="Heebo Light"/>
                <a:sym typeface="Heebo Light"/>
              </a:rPr>
              <a:t>400 mil toneladas de vidro são recicladas por ano, o equivalente à 100 mil toneladas de GEE não emitidas anualmente</a:t>
            </a:r>
            <a:endParaRPr sz="1300" dirty="0">
              <a:solidFill>
                <a:schemeClr val="lt1"/>
              </a:solidFill>
              <a:latin typeface="Heebo Light"/>
              <a:ea typeface="Heebo Light"/>
              <a:cs typeface="Heebo Light"/>
              <a:sym typeface="Heebo Light"/>
            </a:endParaRPr>
          </a:p>
          <a:p>
            <a:pPr marL="0" lvl="0" indent="0" algn="just" rtl="0">
              <a:lnSpc>
                <a:spcPct val="100000"/>
              </a:lnSpc>
              <a:spcBef>
                <a:spcPts val="0"/>
              </a:spcBef>
              <a:spcAft>
                <a:spcPts val="0"/>
              </a:spcAft>
              <a:buClr>
                <a:schemeClr val="dk1"/>
              </a:buClr>
              <a:buSzPts val="1100"/>
              <a:buFont typeface="Arial"/>
              <a:buNone/>
            </a:pPr>
            <a:endParaRPr sz="1300" dirty="0">
              <a:solidFill>
                <a:schemeClr val="lt1"/>
              </a:solidFill>
              <a:latin typeface="Heebo Light"/>
              <a:ea typeface="Heebo Light"/>
              <a:cs typeface="Heebo Light"/>
              <a:sym typeface="Heebo Light"/>
            </a:endParaRPr>
          </a:p>
          <a:p>
            <a:pPr marL="0" lvl="0" indent="0" algn="just" rtl="0">
              <a:lnSpc>
                <a:spcPct val="100000"/>
              </a:lnSpc>
              <a:spcBef>
                <a:spcPts val="0"/>
              </a:spcBef>
              <a:spcAft>
                <a:spcPts val="0"/>
              </a:spcAft>
              <a:buClr>
                <a:schemeClr val="dk1"/>
              </a:buClr>
              <a:buSzPts val="1100"/>
              <a:buFont typeface="Arial"/>
              <a:buNone/>
            </a:pPr>
            <a:r>
              <a:rPr lang="pt-BR" sz="1300" b="1" dirty="0">
                <a:solidFill>
                  <a:schemeClr val="lt1"/>
                </a:solidFill>
                <a:latin typeface="Heebo"/>
                <a:ea typeface="Heebo"/>
                <a:cs typeface="Heebo"/>
                <a:sym typeface="Heebo"/>
              </a:rPr>
              <a:t>*</a:t>
            </a:r>
            <a:r>
              <a:rPr lang="pt-BR" sz="1500" b="1" dirty="0">
                <a:solidFill>
                  <a:schemeClr val="lt1"/>
                </a:solidFill>
                <a:latin typeface="Heebo"/>
                <a:ea typeface="Heebo"/>
                <a:cs typeface="Heebo"/>
                <a:sym typeface="Heebo"/>
              </a:rPr>
              <a:t>AÇO</a:t>
            </a:r>
            <a:endParaRPr sz="1500" b="1" dirty="0">
              <a:solidFill>
                <a:schemeClr val="lt1"/>
              </a:solidFill>
              <a:latin typeface="Heebo"/>
              <a:ea typeface="Heebo"/>
              <a:cs typeface="Heebo"/>
              <a:sym typeface="Heebo"/>
            </a:endParaRPr>
          </a:p>
          <a:p>
            <a:pPr marL="0" lvl="0" indent="0" algn="just" rtl="0">
              <a:lnSpc>
                <a:spcPct val="100000"/>
              </a:lnSpc>
              <a:spcBef>
                <a:spcPts val="0"/>
              </a:spcBef>
              <a:spcAft>
                <a:spcPts val="0"/>
              </a:spcAft>
              <a:buClr>
                <a:schemeClr val="dk1"/>
              </a:buClr>
              <a:buSzPts val="1100"/>
              <a:buFont typeface="Arial"/>
              <a:buNone/>
            </a:pPr>
            <a:r>
              <a:rPr lang="pt-BR" sz="1300" dirty="0">
                <a:solidFill>
                  <a:schemeClr val="lt1"/>
                </a:solidFill>
                <a:latin typeface="Heebo Light"/>
                <a:ea typeface="Heebo Light"/>
                <a:cs typeface="Heebo Light"/>
                <a:sym typeface="Heebo Light"/>
              </a:rPr>
              <a:t>Cerca de 12% da produção é obtida a partir do uso do carvão vegetal</a:t>
            </a:r>
            <a:endParaRPr sz="1300" dirty="0">
              <a:solidFill>
                <a:schemeClr val="lt1"/>
              </a:solidFill>
              <a:latin typeface="Heebo Light"/>
              <a:ea typeface="Heebo Light"/>
              <a:cs typeface="Heebo Light"/>
              <a:sym typeface="Heebo Light"/>
            </a:endParaRPr>
          </a:p>
          <a:p>
            <a:pPr marL="0" lvl="0" indent="0" algn="just" rtl="0">
              <a:lnSpc>
                <a:spcPct val="100000"/>
              </a:lnSpc>
              <a:spcBef>
                <a:spcPts val="0"/>
              </a:spcBef>
              <a:spcAft>
                <a:spcPts val="0"/>
              </a:spcAft>
              <a:buClr>
                <a:schemeClr val="dk1"/>
              </a:buClr>
              <a:buSzPts val="1100"/>
              <a:buFont typeface="Arial"/>
              <a:buNone/>
            </a:pPr>
            <a:r>
              <a:rPr lang="pt-BR" sz="1300" dirty="0">
                <a:solidFill>
                  <a:schemeClr val="lt1"/>
                </a:solidFill>
                <a:latin typeface="Heebo Light"/>
                <a:ea typeface="Heebo Light"/>
                <a:cs typeface="Heebo Light"/>
                <a:sym typeface="Heebo Light"/>
              </a:rPr>
              <a:t>(aço com baixa pegada de carbono)</a:t>
            </a:r>
            <a:endParaRPr sz="1300" dirty="0">
              <a:solidFill>
                <a:schemeClr val="lt1"/>
              </a:solidFill>
              <a:latin typeface="Heebo Light"/>
              <a:ea typeface="Heebo Light"/>
              <a:cs typeface="Heebo Light"/>
              <a:sym typeface="Heebo Light"/>
            </a:endParaRPr>
          </a:p>
          <a:p>
            <a:pPr marL="0" lvl="0" indent="0" algn="just" rtl="0">
              <a:lnSpc>
                <a:spcPct val="100000"/>
              </a:lnSpc>
              <a:spcBef>
                <a:spcPts val="0"/>
              </a:spcBef>
              <a:spcAft>
                <a:spcPts val="0"/>
              </a:spcAft>
              <a:buClr>
                <a:schemeClr val="dk1"/>
              </a:buClr>
              <a:buSzPts val="1100"/>
              <a:buFont typeface="Arial"/>
              <a:buNone/>
            </a:pPr>
            <a:endParaRPr sz="1300" b="1" dirty="0">
              <a:solidFill>
                <a:schemeClr val="lt1"/>
              </a:solidFill>
              <a:latin typeface="Heebo"/>
              <a:ea typeface="Heebo"/>
              <a:cs typeface="Heebo"/>
              <a:sym typeface="Heebo"/>
            </a:endParaRPr>
          </a:p>
          <a:p>
            <a:pPr marL="0" lvl="0" indent="0" algn="just" rtl="0">
              <a:lnSpc>
                <a:spcPct val="100000"/>
              </a:lnSpc>
              <a:spcBef>
                <a:spcPts val="0"/>
              </a:spcBef>
              <a:spcAft>
                <a:spcPts val="0"/>
              </a:spcAft>
              <a:buClr>
                <a:schemeClr val="dk1"/>
              </a:buClr>
              <a:buSzPts val="1100"/>
              <a:buFont typeface="Arial"/>
              <a:buNone/>
            </a:pPr>
            <a:r>
              <a:rPr lang="pt-BR" sz="1500" b="1" dirty="0">
                <a:solidFill>
                  <a:schemeClr val="lt1"/>
                </a:solidFill>
                <a:latin typeface="Heebo"/>
                <a:ea typeface="Heebo"/>
                <a:cs typeface="Heebo"/>
                <a:sym typeface="Heebo"/>
              </a:rPr>
              <a:t>*QUÍMICO</a:t>
            </a:r>
            <a:endParaRPr sz="1500" b="1" dirty="0">
              <a:solidFill>
                <a:schemeClr val="lt1"/>
              </a:solidFill>
              <a:latin typeface="Heebo"/>
              <a:ea typeface="Heebo"/>
              <a:cs typeface="Heebo"/>
              <a:sym typeface="Heebo"/>
            </a:endParaRPr>
          </a:p>
          <a:p>
            <a:pPr marL="0" lvl="0" indent="0" algn="just" rtl="0">
              <a:lnSpc>
                <a:spcPct val="100000"/>
              </a:lnSpc>
              <a:spcBef>
                <a:spcPts val="0"/>
              </a:spcBef>
              <a:spcAft>
                <a:spcPts val="0"/>
              </a:spcAft>
              <a:buClr>
                <a:schemeClr val="dk1"/>
              </a:buClr>
              <a:buSzPts val="1100"/>
              <a:buFont typeface="Arial"/>
              <a:buNone/>
            </a:pPr>
            <a:r>
              <a:rPr lang="pt-BR" sz="1300" dirty="0">
                <a:solidFill>
                  <a:schemeClr val="lt1"/>
                </a:solidFill>
                <a:latin typeface="Heebo Light"/>
                <a:ea typeface="Heebo Light"/>
                <a:cs typeface="Heebo Light"/>
                <a:sym typeface="Heebo Light"/>
              </a:rPr>
              <a:t>Redução de 44% das emissões de GEE nos processos industriais (2006-2016)</a:t>
            </a:r>
            <a:endParaRPr sz="1300" dirty="0">
              <a:solidFill>
                <a:schemeClr val="lt1"/>
              </a:solidFill>
              <a:latin typeface="Heebo Light"/>
              <a:ea typeface="Heebo Light"/>
              <a:cs typeface="Heebo Light"/>
              <a:sym typeface="Heebo Light"/>
            </a:endParaRPr>
          </a:p>
          <a:p>
            <a:pPr marL="0" marR="0" lvl="0" indent="0" algn="just" rtl="0">
              <a:lnSpc>
                <a:spcPct val="100000"/>
              </a:lnSpc>
              <a:spcBef>
                <a:spcPts val="0"/>
              </a:spcBef>
              <a:spcAft>
                <a:spcPts val="0"/>
              </a:spcAft>
              <a:buNone/>
            </a:pPr>
            <a:endParaRPr sz="1300" dirty="0">
              <a:solidFill>
                <a:schemeClr val="lt1"/>
              </a:solidFill>
              <a:latin typeface="Heebo Light"/>
              <a:ea typeface="Heebo Light"/>
              <a:cs typeface="Heebo Light"/>
              <a:sym typeface="Heebo Light"/>
            </a:endParaRPr>
          </a:p>
        </p:txBody>
      </p:sp>
      <p:sp>
        <p:nvSpPr>
          <p:cNvPr id="205" name="Google Shape;205;p18"/>
          <p:cNvSpPr txBox="1"/>
          <p:nvPr/>
        </p:nvSpPr>
        <p:spPr>
          <a:xfrm>
            <a:off x="9612776" y="4598300"/>
            <a:ext cx="1654500" cy="1132800"/>
          </a:xfrm>
          <a:prstGeom prst="rect">
            <a:avLst/>
          </a:prstGeom>
          <a:noFill/>
          <a:ln>
            <a:noFill/>
          </a:ln>
        </p:spPr>
        <p:txBody>
          <a:bodyPr spcFirstLastPara="1" wrap="square" lIns="91425" tIns="45700" rIns="91425" bIns="45700" anchor="t" anchorCtr="0">
            <a:noAutofit/>
          </a:bodyPr>
          <a:lstStyle/>
          <a:p>
            <a:pPr marL="0" lvl="0" indent="0" algn="ctr" rtl="0">
              <a:lnSpc>
                <a:spcPct val="80000"/>
              </a:lnSpc>
              <a:spcBef>
                <a:spcPts val="0"/>
              </a:spcBef>
              <a:spcAft>
                <a:spcPts val="0"/>
              </a:spcAft>
              <a:buClr>
                <a:schemeClr val="dk1"/>
              </a:buClr>
              <a:buSzPts val="1100"/>
              <a:buFont typeface="Arial"/>
              <a:buNone/>
            </a:pPr>
            <a:r>
              <a:rPr lang="pt-BR" dirty="0">
                <a:solidFill>
                  <a:schemeClr val="lt1"/>
                </a:solidFill>
                <a:latin typeface="Heebo Light"/>
                <a:ea typeface="Heebo Light"/>
                <a:cs typeface="Heebo Light"/>
                <a:sym typeface="Heebo Light"/>
              </a:rPr>
              <a:t>Matriz energética na indústria nacional</a:t>
            </a:r>
            <a:endParaRPr dirty="0">
              <a:solidFill>
                <a:schemeClr val="lt1"/>
              </a:solidFill>
              <a:latin typeface="Heebo Light"/>
              <a:ea typeface="Heebo Light"/>
              <a:cs typeface="Heebo Light"/>
              <a:sym typeface="Heebo Light"/>
            </a:endParaRPr>
          </a:p>
          <a:p>
            <a:pPr marL="0" lvl="0" indent="0" algn="ctr" rtl="0">
              <a:lnSpc>
                <a:spcPct val="80000"/>
              </a:lnSpc>
              <a:spcBef>
                <a:spcPts val="0"/>
              </a:spcBef>
              <a:spcAft>
                <a:spcPts val="0"/>
              </a:spcAft>
              <a:buClr>
                <a:schemeClr val="dk1"/>
              </a:buClr>
              <a:buSzPts val="1100"/>
              <a:buFont typeface="Arial"/>
              <a:buNone/>
            </a:pPr>
            <a:endParaRPr dirty="0">
              <a:solidFill>
                <a:schemeClr val="lt1"/>
              </a:solidFill>
              <a:latin typeface="Heebo Light"/>
              <a:ea typeface="Heebo Light"/>
              <a:cs typeface="Heebo Light"/>
              <a:sym typeface="Heebo Light"/>
            </a:endParaRPr>
          </a:p>
          <a:p>
            <a:pPr marL="0" marR="0" lvl="0" indent="0" algn="ctr" rtl="0">
              <a:lnSpc>
                <a:spcPct val="80000"/>
              </a:lnSpc>
              <a:spcBef>
                <a:spcPts val="0"/>
              </a:spcBef>
              <a:spcAft>
                <a:spcPts val="0"/>
              </a:spcAft>
              <a:buNone/>
            </a:pPr>
            <a:endParaRPr dirty="0">
              <a:solidFill>
                <a:schemeClr val="lt1"/>
              </a:solidFill>
              <a:latin typeface="Heebo Light"/>
              <a:ea typeface="Heebo Light"/>
              <a:cs typeface="Heebo Light"/>
              <a:sym typeface="Heebo Light"/>
            </a:endParaRPr>
          </a:p>
        </p:txBody>
      </p:sp>
      <p:pic>
        <p:nvPicPr>
          <p:cNvPr id="206" name="Google Shape;206;p18" title="Points scored"/>
          <p:cNvPicPr preferRelativeResize="0"/>
          <p:nvPr/>
        </p:nvPicPr>
        <p:blipFill>
          <a:blip r:embed="rId4">
            <a:alphaModFix/>
          </a:blip>
          <a:stretch>
            <a:fillRect/>
          </a:stretch>
        </p:blipFill>
        <p:spPr>
          <a:xfrm>
            <a:off x="8343675" y="2005800"/>
            <a:ext cx="4192701" cy="2592500"/>
          </a:xfrm>
          <a:prstGeom prst="rect">
            <a:avLst/>
          </a:prstGeom>
          <a:noFill/>
          <a:ln>
            <a:noFill/>
          </a:ln>
        </p:spPr>
      </p:pic>
      <p:sp>
        <p:nvSpPr>
          <p:cNvPr id="207" name="Google Shape;207;p18"/>
          <p:cNvSpPr txBox="1"/>
          <p:nvPr/>
        </p:nvSpPr>
        <p:spPr>
          <a:xfrm>
            <a:off x="9612776" y="2924850"/>
            <a:ext cx="1654500" cy="1132800"/>
          </a:xfrm>
          <a:prstGeom prst="rect">
            <a:avLst/>
          </a:prstGeom>
          <a:noFill/>
          <a:ln>
            <a:noFill/>
          </a:ln>
        </p:spPr>
        <p:txBody>
          <a:bodyPr spcFirstLastPara="1" wrap="square" lIns="91425" tIns="45700" rIns="91425" bIns="45700" anchor="t" anchorCtr="0">
            <a:noAutofit/>
          </a:bodyPr>
          <a:lstStyle/>
          <a:p>
            <a:pPr marL="0" lvl="0" indent="0" algn="ctr" rtl="0">
              <a:lnSpc>
                <a:spcPct val="80000"/>
              </a:lnSpc>
              <a:spcBef>
                <a:spcPts val="0"/>
              </a:spcBef>
              <a:spcAft>
                <a:spcPts val="0"/>
              </a:spcAft>
              <a:buClr>
                <a:schemeClr val="dk1"/>
              </a:buClr>
              <a:buSzPts val="1100"/>
              <a:buFont typeface="Arial"/>
              <a:buNone/>
            </a:pPr>
            <a:r>
              <a:rPr lang="pt-BR" sz="2800">
                <a:solidFill>
                  <a:schemeClr val="lt1"/>
                </a:solidFill>
                <a:latin typeface="Heebo Black"/>
                <a:ea typeface="Heebo Black"/>
                <a:cs typeface="Heebo Black"/>
                <a:sym typeface="Heebo Black"/>
              </a:rPr>
              <a:t>62%</a:t>
            </a:r>
            <a:endParaRPr sz="2800">
              <a:solidFill>
                <a:schemeClr val="lt1"/>
              </a:solidFill>
              <a:latin typeface="Heebo Black"/>
              <a:ea typeface="Heebo Black"/>
              <a:cs typeface="Heebo Black"/>
              <a:sym typeface="Heebo Black"/>
            </a:endParaRPr>
          </a:p>
          <a:p>
            <a:pPr marL="0" lvl="0" indent="0" algn="ctr" rtl="0">
              <a:lnSpc>
                <a:spcPct val="80000"/>
              </a:lnSpc>
              <a:spcBef>
                <a:spcPts val="0"/>
              </a:spcBef>
              <a:spcAft>
                <a:spcPts val="0"/>
              </a:spcAft>
              <a:buClr>
                <a:schemeClr val="dk1"/>
              </a:buClr>
              <a:buSzPts val="1100"/>
              <a:buFont typeface="Arial"/>
              <a:buNone/>
            </a:pPr>
            <a:r>
              <a:rPr lang="pt-BR">
                <a:solidFill>
                  <a:schemeClr val="lt1"/>
                </a:solidFill>
                <a:latin typeface="Heebo Light"/>
                <a:ea typeface="Heebo Light"/>
                <a:cs typeface="Heebo Light"/>
                <a:sym typeface="Heebo Light"/>
              </a:rPr>
              <a:t>RENOVÁVEL</a:t>
            </a:r>
            <a:endParaRPr>
              <a:solidFill>
                <a:schemeClr val="lt1"/>
              </a:solidFill>
              <a:latin typeface="Heebo Light"/>
              <a:ea typeface="Heebo Light"/>
              <a:cs typeface="Heebo Light"/>
              <a:sym typeface="Heebo Light"/>
            </a:endParaRPr>
          </a:p>
          <a:p>
            <a:pPr marL="0" marR="0" lvl="0" indent="0" algn="ctr" rtl="0">
              <a:lnSpc>
                <a:spcPct val="80000"/>
              </a:lnSpc>
              <a:spcBef>
                <a:spcPts val="0"/>
              </a:spcBef>
              <a:spcAft>
                <a:spcPts val="0"/>
              </a:spcAft>
              <a:buNone/>
            </a:pPr>
            <a:endParaRPr>
              <a:solidFill>
                <a:schemeClr val="lt1"/>
              </a:solidFill>
              <a:latin typeface="Heebo Light"/>
              <a:ea typeface="Heebo Light"/>
              <a:cs typeface="Heebo Light"/>
              <a:sym typeface="Heebo Ligh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pic>
        <p:nvPicPr>
          <p:cNvPr id="212" name="Google Shape;212;p19"/>
          <p:cNvPicPr preferRelativeResize="0"/>
          <p:nvPr/>
        </p:nvPicPr>
        <p:blipFill>
          <a:blip r:embed="rId3">
            <a:alphaModFix/>
          </a:blip>
          <a:stretch>
            <a:fillRect/>
          </a:stretch>
        </p:blipFill>
        <p:spPr>
          <a:xfrm>
            <a:off x="0" y="0"/>
            <a:ext cx="12192000" cy="6857995"/>
          </a:xfrm>
          <a:prstGeom prst="rect">
            <a:avLst/>
          </a:prstGeom>
          <a:noFill/>
          <a:ln>
            <a:noFill/>
          </a:ln>
        </p:spPr>
      </p:pic>
      <p:sp>
        <p:nvSpPr>
          <p:cNvPr id="213" name="Google Shape;213;p19"/>
          <p:cNvSpPr/>
          <p:nvPr/>
        </p:nvSpPr>
        <p:spPr>
          <a:xfrm>
            <a:off x="1863950" y="1885500"/>
            <a:ext cx="8663400" cy="4427100"/>
          </a:xfrm>
          <a:prstGeom prst="roundRect">
            <a:avLst>
              <a:gd name="adj" fmla="val 3456"/>
            </a:avLst>
          </a:prstGeom>
          <a:solidFill>
            <a:srgbClr val="11112B">
              <a:alpha val="35150"/>
            </a:srgbClr>
          </a:solidFill>
          <a:ln w="9525" cap="flat" cmpd="sng">
            <a:solidFill>
              <a:srgbClr val="1D835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214" name="Google Shape;214;p19"/>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1800"/>
              <a:buNone/>
            </a:pPr>
            <a:r>
              <a:rPr lang="pt-BR" b="1" dirty="0">
                <a:solidFill>
                  <a:schemeClr val="lt1"/>
                </a:solidFill>
                <a:latin typeface="Heebo"/>
                <a:ea typeface="Heebo"/>
                <a:cs typeface="Heebo"/>
                <a:sym typeface="Heebo"/>
              </a:rPr>
              <a:t>Destaques setoriais</a:t>
            </a:r>
          </a:p>
          <a:p>
            <a:pPr marL="0" lvl="0" indent="0" algn="ctr" rtl="0">
              <a:lnSpc>
                <a:spcPct val="90000"/>
              </a:lnSpc>
              <a:spcBef>
                <a:spcPts val="0"/>
              </a:spcBef>
              <a:spcAft>
                <a:spcPts val="0"/>
              </a:spcAft>
              <a:buClr>
                <a:schemeClr val="dk1"/>
              </a:buClr>
              <a:buSzPts val="1800"/>
              <a:buNone/>
            </a:pPr>
            <a:r>
              <a:rPr lang="pt-BR" sz="1800" dirty="0">
                <a:solidFill>
                  <a:schemeClr val="lt1"/>
                </a:solidFill>
                <a:latin typeface="Heebo Light"/>
                <a:ea typeface="Heebo Light"/>
                <a:cs typeface="Heebo Light"/>
                <a:sym typeface="Heebo Light"/>
              </a:rPr>
              <a:t>Onde o hidrogênio verde é essencial?</a:t>
            </a:r>
          </a:p>
        </p:txBody>
      </p:sp>
      <p:sp>
        <p:nvSpPr>
          <p:cNvPr id="215" name="Google Shape;215;p19"/>
          <p:cNvSpPr txBox="1"/>
          <p:nvPr/>
        </p:nvSpPr>
        <p:spPr>
          <a:xfrm>
            <a:off x="2386425" y="2280925"/>
            <a:ext cx="8431500" cy="3511500"/>
          </a:xfrm>
          <a:prstGeom prst="rect">
            <a:avLst/>
          </a:prstGeom>
          <a:noFill/>
          <a:ln>
            <a:noFill/>
          </a:ln>
        </p:spPr>
        <p:txBody>
          <a:bodyPr spcFirstLastPara="1" wrap="square" lIns="91425" tIns="91425" rIns="91425" bIns="91425" anchor="t" anchorCtr="0">
            <a:noAutofit/>
          </a:bodyPr>
          <a:lstStyle/>
          <a:p>
            <a:pPr marL="457200" lvl="0" indent="-336550" algn="l" rtl="0">
              <a:spcBef>
                <a:spcPts val="0"/>
              </a:spcBef>
              <a:spcAft>
                <a:spcPts val="0"/>
              </a:spcAft>
              <a:buClr>
                <a:schemeClr val="lt1"/>
              </a:buClr>
              <a:buSzPts val="1700"/>
              <a:buFont typeface="Heebo Light"/>
              <a:buChar char="●"/>
            </a:pPr>
            <a:r>
              <a:rPr lang="pt-BR" sz="1700" dirty="0">
                <a:solidFill>
                  <a:schemeClr val="lt1"/>
                </a:solidFill>
                <a:latin typeface="Heebo Light"/>
                <a:ea typeface="Heebo Light"/>
                <a:cs typeface="Heebo Light"/>
                <a:sym typeface="Heebo Light"/>
              </a:rPr>
              <a:t>No atingimentos dos objetivos nacionais de descarbonização</a:t>
            </a:r>
            <a:endParaRPr sz="1700" dirty="0">
              <a:solidFill>
                <a:schemeClr val="lt1"/>
              </a:solidFill>
              <a:latin typeface="Heebo Light"/>
              <a:ea typeface="Heebo Light"/>
              <a:cs typeface="Heebo Light"/>
              <a:sym typeface="Heebo Light"/>
            </a:endParaRPr>
          </a:p>
          <a:p>
            <a:pPr marL="457200" lvl="0" indent="0" algn="l" rtl="0">
              <a:spcBef>
                <a:spcPts val="0"/>
              </a:spcBef>
              <a:spcAft>
                <a:spcPts val="0"/>
              </a:spcAft>
              <a:buNone/>
            </a:pPr>
            <a:endParaRPr sz="1700" dirty="0">
              <a:solidFill>
                <a:schemeClr val="lt1"/>
              </a:solidFill>
              <a:latin typeface="Heebo Light"/>
              <a:ea typeface="Heebo Light"/>
              <a:cs typeface="Heebo Light"/>
              <a:sym typeface="Heebo Light"/>
            </a:endParaRPr>
          </a:p>
          <a:p>
            <a:pPr marL="457200" lvl="0" indent="-336550" algn="l" rtl="0">
              <a:spcBef>
                <a:spcPts val="0"/>
              </a:spcBef>
              <a:spcAft>
                <a:spcPts val="0"/>
              </a:spcAft>
              <a:buClr>
                <a:schemeClr val="lt1"/>
              </a:buClr>
              <a:buSzPts val="1700"/>
              <a:buFont typeface="Heebo Light"/>
              <a:buChar char="●"/>
            </a:pPr>
            <a:r>
              <a:rPr lang="pt-BR" sz="1700" dirty="0">
                <a:solidFill>
                  <a:schemeClr val="lt1"/>
                </a:solidFill>
                <a:latin typeface="Heebo Light"/>
                <a:ea typeface="Heebo Light"/>
                <a:cs typeface="Heebo Light"/>
                <a:sym typeface="Heebo Light"/>
              </a:rPr>
              <a:t>Nos setores </a:t>
            </a:r>
            <a:r>
              <a:rPr lang="pt-BR" sz="1700" i="1" dirty="0">
                <a:solidFill>
                  <a:schemeClr val="lt1"/>
                </a:solidFill>
                <a:latin typeface="Heebo Light"/>
                <a:ea typeface="Heebo Light"/>
                <a:cs typeface="Heebo Light"/>
                <a:sym typeface="Heebo Light"/>
              </a:rPr>
              <a:t>hard to abate </a:t>
            </a:r>
            <a:r>
              <a:rPr lang="pt-BR" sz="1700" dirty="0">
                <a:solidFill>
                  <a:schemeClr val="lt1"/>
                </a:solidFill>
                <a:latin typeface="Heebo Light"/>
                <a:ea typeface="Heebo Light"/>
                <a:cs typeface="Heebo Light"/>
                <a:sym typeface="Heebo Light"/>
              </a:rPr>
              <a:t>como siderurgia e cimento</a:t>
            </a:r>
            <a:endParaRPr sz="1700" dirty="0">
              <a:solidFill>
                <a:schemeClr val="lt1"/>
              </a:solidFill>
              <a:latin typeface="Heebo Light"/>
              <a:ea typeface="Heebo Light"/>
              <a:cs typeface="Heebo Light"/>
              <a:sym typeface="Heebo Light"/>
            </a:endParaRPr>
          </a:p>
          <a:p>
            <a:pPr marL="457200" lvl="0" indent="0" algn="l" rtl="0">
              <a:spcBef>
                <a:spcPts val="0"/>
              </a:spcBef>
              <a:spcAft>
                <a:spcPts val="0"/>
              </a:spcAft>
              <a:buNone/>
            </a:pPr>
            <a:endParaRPr sz="1700" dirty="0">
              <a:solidFill>
                <a:schemeClr val="lt1"/>
              </a:solidFill>
              <a:latin typeface="Heebo Light"/>
              <a:ea typeface="Heebo Light"/>
              <a:cs typeface="Heebo Light"/>
              <a:sym typeface="Heebo Light"/>
            </a:endParaRPr>
          </a:p>
          <a:p>
            <a:pPr marL="457200" lvl="0" indent="-336550" algn="l" rtl="0">
              <a:spcBef>
                <a:spcPts val="0"/>
              </a:spcBef>
              <a:spcAft>
                <a:spcPts val="0"/>
              </a:spcAft>
              <a:buClr>
                <a:schemeClr val="lt1"/>
              </a:buClr>
              <a:buSzPts val="1700"/>
              <a:buFont typeface="Heebo Light"/>
              <a:buChar char="●"/>
            </a:pPr>
            <a:r>
              <a:rPr lang="pt-BR" sz="1700" dirty="0">
                <a:solidFill>
                  <a:schemeClr val="lt1"/>
                </a:solidFill>
                <a:latin typeface="Heebo Light"/>
                <a:ea typeface="Heebo Light"/>
                <a:cs typeface="Heebo Light"/>
                <a:sym typeface="Heebo Light"/>
              </a:rPr>
              <a:t>Na inserção do Brasil na nova ordem econômica mundial verde</a:t>
            </a:r>
            <a:endParaRPr sz="1700" dirty="0">
              <a:solidFill>
                <a:schemeClr val="lt1"/>
              </a:solidFill>
              <a:latin typeface="Heebo Light"/>
              <a:ea typeface="Heebo Light"/>
              <a:cs typeface="Heebo Light"/>
              <a:sym typeface="Heebo Light"/>
            </a:endParaRPr>
          </a:p>
          <a:p>
            <a:pPr marL="457200" lvl="0" indent="0" algn="l" rtl="0">
              <a:spcBef>
                <a:spcPts val="0"/>
              </a:spcBef>
              <a:spcAft>
                <a:spcPts val="0"/>
              </a:spcAft>
              <a:buNone/>
            </a:pPr>
            <a:endParaRPr sz="1700" dirty="0">
              <a:solidFill>
                <a:schemeClr val="lt1"/>
              </a:solidFill>
              <a:latin typeface="Heebo Light"/>
              <a:ea typeface="Heebo Light"/>
              <a:cs typeface="Heebo Light"/>
              <a:sym typeface="Heebo Light"/>
            </a:endParaRPr>
          </a:p>
          <a:p>
            <a:pPr marL="457200" lvl="0" indent="-336550" algn="l" rtl="0">
              <a:spcBef>
                <a:spcPts val="0"/>
              </a:spcBef>
              <a:spcAft>
                <a:spcPts val="0"/>
              </a:spcAft>
              <a:buClr>
                <a:schemeClr val="lt1"/>
              </a:buClr>
              <a:buSzPts val="1700"/>
              <a:buFont typeface="Heebo Light"/>
              <a:buChar char="●"/>
            </a:pPr>
            <a:r>
              <a:rPr lang="pt-BR" sz="1700" dirty="0">
                <a:solidFill>
                  <a:schemeClr val="lt1"/>
                </a:solidFill>
                <a:latin typeface="Heebo Light"/>
                <a:ea typeface="Heebo Light"/>
                <a:cs typeface="Heebo Light"/>
                <a:sym typeface="Heebo Light"/>
              </a:rPr>
              <a:t>Nos fertilizantes para uma agricultura menos intensiva em carbono</a:t>
            </a:r>
            <a:endParaRPr sz="1700" dirty="0">
              <a:solidFill>
                <a:schemeClr val="lt1"/>
              </a:solidFill>
              <a:latin typeface="Heebo Light"/>
              <a:ea typeface="Heebo Light"/>
              <a:cs typeface="Heebo Light"/>
              <a:sym typeface="Heebo Light"/>
            </a:endParaRPr>
          </a:p>
          <a:p>
            <a:pPr marL="457200" lvl="0" indent="0" algn="l" rtl="0">
              <a:spcBef>
                <a:spcPts val="0"/>
              </a:spcBef>
              <a:spcAft>
                <a:spcPts val="0"/>
              </a:spcAft>
              <a:buNone/>
            </a:pPr>
            <a:endParaRPr sz="1700" dirty="0">
              <a:solidFill>
                <a:schemeClr val="lt1"/>
              </a:solidFill>
              <a:latin typeface="Heebo Light"/>
              <a:ea typeface="Heebo Light"/>
              <a:cs typeface="Heebo Light"/>
              <a:sym typeface="Heebo Light"/>
            </a:endParaRPr>
          </a:p>
          <a:p>
            <a:pPr marL="457200" lvl="0" indent="-336550" algn="l" rtl="0">
              <a:spcBef>
                <a:spcPts val="0"/>
              </a:spcBef>
              <a:spcAft>
                <a:spcPts val="0"/>
              </a:spcAft>
              <a:buClr>
                <a:schemeClr val="lt1"/>
              </a:buClr>
              <a:buSzPts val="1700"/>
              <a:buFont typeface="Heebo Light"/>
              <a:buChar char="●"/>
            </a:pPr>
            <a:r>
              <a:rPr lang="pt-BR" sz="1700" dirty="0">
                <a:solidFill>
                  <a:schemeClr val="lt1"/>
                </a:solidFill>
                <a:latin typeface="Heebo Light"/>
                <a:ea typeface="Heebo Light"/>
                <a:cs typeface="Heebo Light"/>
                <a:sym typeface="Heebo Light"/>
              </a:rPr>
              <a:t>Na indústria de petróleo no processo de dessulfurizarão</a:t>
            </a:r>
            <a:endParaRPr sz="1700" dirty="0">
              <a:solidFill>
                <a:schemeClr val="lt1"/>
              </a:solidFill>
              <a:latin typeface="Heebo Light"/>
              <a:ea typeface="Heebo Light"/>
              <a:cs typeface="Heebo Light"/>
              <a:sym typeface="Heebo Light"/>
            </a:endParaRPr>
          </a:p>
          <a:p>
            <a:pPr marL="457200" lvl="0" indent="0" algn="l" rtl="0">
              <a:spcBef>
                <a:spcPts val="0"/>
              </a:spcBef>
              <a:spcAft>
                <a:spcPts val="0"/>
              </a:spcAft>
              <a:buNone/>
            </a:pPr>
            <a:endParaRPr sz="1700" dirty="0">
              <a:solidFill>
                <a:schemeClr val="lt1"/>
              </a:solidFill>
              <a:latin typeface="Heebo Light"/>
              <a:ea typeface="Heebo Light"/>
              <a:cs typeface="Heebo Light"/>
              <a:sym typeface="Heebo Light"/>
            </a:endParaRPr>
          </a:p>
          <a:p>
            <a:pPr marL="457200" lvl="0" indent="-336550" algn="l" rtl="0">
              <a:spcBef>
                <a:spcPts val="0"/>
              </a:spcBef>
              <a:spcAft>
                <a:spcPts val="0"/>
              </a:spcAft>
              <a:buClr>
                <a:schemeClr val="lt1"/>
              </a:buClr>
              <a:buSzPts val="1700"/>
              <a:buFont typeface="Heebo Light"/>
              <a:buChar char="●"/>
            </a:pPr>
            <a:r>
              <a:rPr lang="pt-BR" sz="1700" dirty="0">
                <a:solidFill>
                  <a:schemeClr val="lt1"/>
                </a:solidFill>
                <a:latin typeface="Heebo Light"/>
                <a:ea typeface="Heebo Light"/>
                <a:cs typeface="Heebo Light"/>
                <a:sym typeface="Heebo Light"/>
              </a:rPr>
              <a:t>Na indústria de energia</a:t>
            </a:r>
            <a:endParaRPr sz="1700" dirty="0">
              <a:solidFill>
                <a:schemeClr val="lt1"/>
              </a:solidFill>
              <a:latin typeface="Heebo Light"/>
              <a:ea typeface="Heebo Light"/>
              <a:cs typeface="Heebo Light"/>
              <a:sym typeface="Heebo Light"/>
            </a:endParaRPr>
          </a:p>
          <a:p>
            <a:pPr marL="457200" lvl="0" indent="0" algn="l" rtl="0">
              <a:spcBef>
                <a:spcPts val="0"/>
              </a:spcBef>
              <a:spcAft>
                <a:spcPts val="0"/>
              </a:spcAft>
              <a:buNone/>
            </a:pPr>
            <a:endParaRPr sz="1700" dirty="0">
              <a:solidFill>
                <a:schemeClr val="lt1"/>
              </a:solidFill>
              <a:latin typeface="Heebo Light"/>
              <a:ea typeface="Heebo Light"/>
              <a:cs typeface="Heebo Light"/>
              <a:sym typeface="Heebo Light"/>
            </a:endParaRPr>
          </a:p>
          <a:p>
            <a:pPr marL="457200" lvl="0" indent="-336550" algn="l" rtl="0">
              <a:spcBef>
                <a:spcPts val="0"/>
              </a:spcBef>
              <a:spcAft>
                <a:spcPts val="0"/>
              </a:spcAft>
              <a:buClr>
                <a:schemeClr val="lt1"/>
              </a:buClr>
              <a:buSzPts val="1700"/>
              <a:buFont typeface="Heebo Light"/>
              <a:buChar char="●"/>
            </a:pPr>
            <a:r>
              <a:rPr lang="pt-BR" sz="1700" dirty="0">
                <a:solidFill>
                  <a:schemeClr val="lt1"/>
                </a:solidFill>
                <a:latin typeface="Heebo Light"/>
                <a:ea typeface="Heebo Light"/>
                <a:cs typeface="Heebo Light"/>
                <a:sym typeface="Heebo Light"/>
              </a:rPr>
              <a:t>No setor de transportes</a:t>
            </a:r>
            <a:endParaRPr sz="1700" dirty="0">
              <a:solidFill>
                <a:schemeClr val="lt1"/>
              </a:solidFill>
              <a:latin typeface="Heebo Light"/>
              <a:ea typeface="Heebo Light"/>
              <a:cs typeface="Heebo Light"/>
              <a:sym typeface="Heebo Ligh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pic>
        <p:nvPicPr>
          <p:cNvPr id="220" name="Google Shape;220;p20"/>
          <p:cNvPicPr preferRelativeResize="0"/>
          <p:nvPr/>
        </p:nvPicPr>
        <p:blipFill>
          <a:blip r:embed="rId3">
            <a:alphaModFix/>
          </a:blip>
          <a:stretch>
            <a:fillRect/>
          </a:stretch>
        </p:blipFill>
        <p:spPr>
          <a:xfrm>
            <a:off x="0" y="0"/>
            <a:ext cx="12191981" cy="6858000"/>
          </a:xfrm>
          <a:prstGeom prst="rect">
            <a:avLst/>
          </a:prstGeom>
          <a:noFill/>
          <a:ln>
            <a:noFill/>
          </a:ln>
        </p:spPr>
      </p:pic>
      <p:sp>
        <p:nvSpPr>
          <p:cNvPr id="221" name="Google Shape;221;p20"/>
          <p:cNvSpPr/>
          <p:nvPr/>
        </p:nvSpPr>
        <p:spPr>
          <a:xfrm>
            <a:off x="729150" y="2550950"/>
            <a:ext cx="10733700" cy="3299700"/>
          </a:xfrm>
          <a:prstGeom prst="roundRect">
            <a:avLst>
              <a:gd name="adj" fmla="val 3456"/>
            </a:avLst>
          </a:prstGeom>
          <a:solidFill>
            <a:srgbClr val="11112B">
              <a:alpha val="35150"/>
            </a:srgbClr>
          </a:solidFill>
          <a:ln w="9525" cap="flat" cmpd="sng">
            <a:solidFill>
              <a:srgbClr val="1D835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222" name="Google Shape;222;p20"/>
          <p:cNvSpPr txBox="1">
            <a:spLocks noGrp="1"/>
          </p:cNvSpPr>
          <p:nvPr>
            <p:ph type="title"/>
          </p:nvPr>
        </p:nvSpPr>
        <p:spPr>
          <a:xfrm>
            <a:off x="838200" y="593725"/>
            <a:ext cx="105156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1800"/>
              <a:buNone/>
            </a:pPr>
            <a:r>
              <a:rPr lang="pt-BR" sz="3900" dirty="0">
                <a:solidFill>
                  <a:schemeClr val="lt1"/>
                </a:solidFill>
                <a:latin typeface="Heebo ExtraBold"/>
                <a:ea typeface="Heebo ExtraBold"/>
                <a:cs typeface="Heebo ExtraBold"/>
                <a:sym typeface="Heebo ExtraBold"/>
              </a:rPr>
              <a:t>Demanda mundial de hidrogênio verde</a:t>
            </a:r>
            <a:br>
              <a:rPr lang="pt-BR" sz="3900" dirty="0">
                <a:solidFill>
                  <a:schemeClr val="lt1"/>
                </a:solidFill>
                <a:latin typeface="Heebo Light"/>
                <a:ea typeface="Heebo Light"/>
                <a:cs typeface="Heebo Light"/>
                <a:sym typeface="Heebo Light"/>
              </a:rPr>
            </a:br>
            <a:endParaRPr sz="3900" dirty="0">
              <a:solidFill>
                <a:schemeClr val="lt1"/>
              </a:solidFill>
              <a:latin typeface="Heebo Light"/>
              <a:ea typeface="Heebo Light"/>
              <a:cs typeface="Heebo Light"/>
              <a:sym typeface="Heebo Light"/>
            </a:endParaRPr>
          </a:p>
        </p:txBody>
      </p:sp>
      <p:sp>
        <p:nvSpPr>
          <p:cNvPr id="223" name="Google Shape;223;p20"/>
          <p:cNvSpPr txBox="1"/>
          <p:nvPr/>
        </p:nvSpPr>
        <p:spPr>
          <a:xfrm>
            <a:off x="1254550" y="3318275"/>
            <a:ext cx="3537300" cy="1608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pt-BR" sz="4000">
                <a:solidFill>
                  <a:schemeClr val="lt1"/>
                </a:solidFill>
                <a:latin typeface="Heebo Black"/>
                <a:ea typeface="Heebo Black"/>
                <a:cs typeface="Heebo Black"/>
                <a:sym typeface="Heebo Black"/>
              </a:rPr>
              <a:t>POTENCIAL</a:t>
            </a:r>
            <a:endParaRPr sz="4000">
              <a:solidFill>
                <a:schemeClr val="lt1"/>
              </a:solidFill>
              <a:latin typeface="Heebo Black"/>
              <a:ea typeface="Heebo Black"/>
              <a:cs typeface="Heebo Black"/>
              <a:sym typeface="Heebo Black"/>
            </a:endParaRPr>
          </a:p>
          <a:p>
            <a:pPr marL="0" lvl="0" indent="0" algn="l" rtl="0">
              <a:spcBef>
                <a:spcPts val="0"/>
              </a:spcBef>
              <a:spcAft>
                <a:spcPts val="0"/>
              </a:spcAft>
              <a:buClr>
                <a:schemeClr val="dk1"/>
              </a:buClr>
              <a:buSzPts val="1100"/>
              <a:buFont typeface="Arial"/>
              <a:buNone/>
            </a:pPr>
            <a:r>
              <a:rPr lang="pt-BR" sz="4000">
                <a:solidFill>
                  <a:schemeClr val="lt1"/>
                </a:solidFill>
                <a:latin typeface="Heebo Black"/>
                <a:ea typeface="Heebo Black"/>
                <a:cs typeface="Heebo Black"/>
                <a:sym typeface="Heebo Black"/>
              </a:rPr>
              <a:t>MERCADO</a:t>
            </a:r>
            <a:endParaRPr sz="4000">
              <a:solidFill>
                <a:schemeClr val="lt1"/>
              </a:solidFill>
              <a:latin typeface="Heebo Black"/>
              <a:ea typeface="Heebo Black"/>
              <a:cs typeface="Heebo Black"/>
              <a:sym typeface="Heebo Black"/>
            </a:endParaRPr>
          </a:p>
          <a:p>
            <a:pPr marL="0" lvl="0" indent="0" algn="l" rtl="0">
              <a:spcBef>
                <a:spcPts val="0"/>
              </a:spcBef>
              <a:spcAft>
                <a:spcPts val="0"/>
              </a:spcAft>
              <a:buClr>
                <a:schemeClr val="dk1"/>
              </a:buClr>
              <a:buSzPts val="1100"/>
              <a:buFont typeface="Arial"/>
              <a:buNone/>
            </a:pPr>
            <a:r>
              <a:rPr lang="pt-BR" sz="4000">
                <a:solidFill>
                  <a:schemeClr val="lt1"/>
                </a:solidFill>
                <a:latin typeface="Heebo Black"/>
                <a:ea typeface="Heebo Black"/>
                <a:cs typeface="Heebo Black"/>
                <a:sym typeface="Heebo Black"/>
              </a:rPr>
              <a:t>GLOBAL H2</a:t>
            </a:r>
            <a:endParaRPr sz="4000">
              <a:solidFill>
                <a:schemeClr val="lt1"/>
              </a:solidFill>
              <a:latin typeface="Heebo Black"/>
              <a:ea typeface="Heebo Black"/>
              <a:cs typeface="Heebo Black"/>
              <a:sym typeface="Heebo Black"/>
            </a:endParaRPr>
          </a:p>
        </p:txBody>
      </p:sp>
      <p:sp>
        <p:nvSpPr>
          <p:cNvPr id="224" name="Google Shape;224;p20"/>
          <p:cNvSpPr txBox="1"/>
          <p:nvPr/>
        </p:nvSpPr>
        <p:spPr>
          <a:xfrm>
            <a:off x="4910300" y="2892000"/>
            <a:ext cx="6153000" cy="3085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pt-BR" sz="2100">
                <a:solidFill>
                  <a:schemeClr val="lt1"/>
                </a:solidFill>
                <a:latin typeface="Heebo Light"/>
                <a:ea typeface="Heebo Light"/>
                <a:cs typeface="Heebo Light"/>
                <a:sym typeface="Heebo Light"/>
              </a:rPr>
              <a:t>A demanda mundial por hidrogênio (2021), se deu nas seguintes aplicações:</a:t>
            </a:r>
            <a:endParaRPr sz="2100">
              <a:solidFill>
                <a:schemeClr val="lt1"/>
              </a:solidFill>
              <a:latin typeface="Heebo Light"/>
              <a:ea typeface="Heebo Light"/>
              <a:cs typeface="Heebo Light"/>
              <a:sym typeface="Heebo Light"/>
            </a:endParaRPr>
          </a:p>
          <a:p>
            <a:pPr marL="0" lvl="0" indent="0" algn="l" rtl="0">
              <a:spcBef>
                <a:spcPts val="0"/>
              </a:spcBef>
              <a:spcAft>
                <a:spcPts val="0"/>
              </a:spcAft>
              <a:buClr>
                <a:schemeClr val="dk1"/>
              </a:buClr>
              <a:buSzPts val="1100"/>
              <a:buFont typeface="Arial"/>
              <a:buNone/>
            </a:pPr>
            <a:endParaRPr sz="2100">
              <a:solidFill>
                <a:schemeClr val="lt1"/>
              </a:solidFill>
              <a:latin typeface="Heebo Light"/>
              <a:ea typeface="Heebo Light"/>
              <a:cs typeface="Heebo Light"/>
              <a:sym typeface="Heebo Light"/>
            </a:endParaRPr>
          </a:p>
          <a:p>
            <a:pPr marL="457200" lvl="0" indent="-361950" algn="l" rtl="0">
              <a:lnSpc>
                <a:spcPct val="115000"/>
              </a:lnSpc>
              <a:spcBef>
                <a:spcPts val="0"/>
              </a:spcBef>
              <a:spcAft>
                <a:spcPts val="0"/>
              </a:spcAft>
              <a:buClr>
                <a:schemeClr val="lt1"/>
              </a:buClr>
              <a:buSzPts val="2100"/>
              <a:buChar char="●"/>
            </a:pPr>
            <a:r>
              <a:rPr lang="pt-BR" sz="2100">
                <a:solidFill>
                  <a:schemeClr val="lt1"/>
                </a:solidFill>
                <a:latin typeface="Heebo Light"/>
                <a:ea typeface="Heebo Light"/>
                <a:cs typeface="Heebo Light"/>
                <a:sym typeface="Heebo Light"/>
              </a:rPr>
              <a:t>41 megatoneladas para </a:t>
            </a:r>
            <a:r>
              <a:rPr lang="pt-BR" sz="2100" b="1">
                <a:solidFill>
                  <a:schemeClr val="lt1"/>
                </a:solidFill>
                <a:latin typeface="Heebo"/>
                <a:ea typeface="Heebo"/>
                <a:cs typeface="Heebo"/>
                <a:sym typeface="Heebo"/>
              </a:rPr>
              <a:t>refino</a:t>
            </a:r>
            <a:endParaRPr sz="2100" b="1">
              <a:solidFill>
                <a:schemeClr val="lt1"/>
              </a:solidFill>
              <a:latin typeface="Heebo"/>
              <a:ea typeface="Heebo"/>
              <a:cs typeface="Heebo"/>
              <a:sym typeface="Heebo"/>
            </a:endParaRPr>
          </a:p>
          <a:p>
            <a:pPr marL="457200" lvl="0" indent="-361950" algn="l" rtl="0">
              <a:lnSpc>
                <a:spcPct val="115000"/>
              </a:lnSpc>
              <a:spcBef>
                <a:spcPts val="0"/>
              </a:spcBef>
              <a:spcAft>
                <a:spcPts val="0"/>
              </a:spcAft>
              <a:buClr>
                <a:schemeClr val="lt1"/>
              </a:buClr>
              <a:buSzPts val="2100"/>
              <a:buChar char="●"/>
            </a:pPr>
            <a:r>
              <a:rPr lang="pt-BR" sz="2100">
                <a:solidFill>
                  <a:schemeClr val="lt1"/>
                </a:solidFill>
                <a:latin typeface="Heebo Light"/>
                <a:ea typeface="Heebo Light"/>
                <a:cs typeface="Heebo Light"/>
                <a:sym typeface="Heebo Light"/>
              </a:rPr>
              <a:t>32 megatoneladas na produção de </a:t>
            </a:r>
            <a:r>
              <a:rPr lang="pt-BR" sz="2100" b="1">
                <a:solidFill>
                  <a:schemeClr val="lt1"/>
                </a:solidFill>
                <a:latin typeface="Heebo"/>
                <a:ea typeface="Heebo"/>
                <a:cs typeface="Heebo"/>
                <a:sym typeface="Heebo"/>
              </a:rPr>
              <a:t>amônia</a:t>
            </a:r>
            <a:endParaRPr sz="2100" b="1">
              <a:solidFill>
                <a:schemeClr val="lt1"/>
              </a:solidFill>
              <a:latin typeface="Heebo"/>
              <a:ea typeface="Heebo"/>
              <a:cs typeface="Heebo"/>
              <a:sym typeface="Heebo"/>
            </a:endParaRPr>
          </a:p>
          <a:p>
            <a:pPr marL="457200" lvl="0" indent="-361950" algn="l" rtl="0">
              <a:lnSpc>
                <a:spcPct val="115000"/>
              </a:lnSpc>
              <a:spcBef>
                <a:spcPts val="0"/>
              </a:spcBef>
              <a:spcAft>
                <a:spcPts val="0"/>
              </a:spcAft>
              <a:buClr>
                <a:schemeClr val="lt1"/>
              </a:buClr>
              <a:buSzPts val="2100"/>
              <a:buChar char="●"/>
            </a:pPr>
            <a:r>
              <a:rPr lang="pt-BR" sz="2100">
                <a:solidFill>
                  <a:schemeClr val="lt1"/>
                </a:solidFill>
                <a:latin typeface="Heebo Light"/>
                <a:ea typeface="Heebo Light"/>
                <a:cs typeface="Heebo Light"/>
                <a:sym typeface="Heebo Light"/>
              </a:rPr>
              <a:t>16 megatoneladas na produção de </a:t>
            </a:r>
            <a:r>
              <a:rPr lang="pt-BR" sz="2100" b="1">
                <a:solidFill>
                  <a:schemeClr val="lt1"/>
                </a:solidFill>
                <a:latin typeface="Heebo"/>
                <a:ea typeface="Heebo"/>
                <a:cs typeface="Heebo"/>
                <a:sym typeface="Heebo"/>
              </a:rPr>
              <a:t>metanol</a:t>
            </a:r>
            <a:endParaRPr sz="2100" b="1">
              <a:solidFill>
                <a:schemeClr val="lt1"/>
              </a:solidFill>
              <a:latin typeface="Heebo"/>
              <a:ea typeface="Heebo"/>
              <a:cs typeface="Heebo"/>
              <a:sym typeface="Heebo"/>
            </a:endParaRPr>
          </a:p>
          <a:p>
            <a:pPr marL="457200" lvl="0" indent="-361950" algn="l" rtl="0">
              <a:lnSpc>
                <a:spcPct val="115000"/>
              </a:lnSpc>
              <a:spcBef>
                <a:spcPts val="0"/>
              </a:spcBef>
              <a:spcAft>
                <a:spcPts val="0"/>
              </a:spcAft>
              <a:buClr>
                <a:schemeClr val="lt1"/>
              </a:buClr>
              <a:buSzPts val="2100"/>
              <a:buChar char="●"/>
            </a:pPr>
            <a:r>
              <a:rPr lang="pt-BR" sz="2100">
                <a:solidFill>
                  <a:schemeClr val="lt1"/>
                </a:solidFill>
                <a:latin typeface="Heebo Light"/>
                <a:ea typeface="Heebo Light"/>
                <a:cs typeface="Heebo Light"/>
                <a:sym typeface="Heebo Light"/>
              </a:rPr>
              <a:t>5 megatoneladas na </a:t>
            </a:r>
            <a:r>
              <a:rPr lang="pt-BR" sz="2100" b="1">
                <a:solidFill>
                  <a:schemeClr val="lt1"/>
                </a:solidFill>
                <a:latin typeface="Heebo"/>
                <a:ea typeface="Heebo"/>
                <a:cs typeface="Heebo"/>
                <a:sym typeface="Heebo"/>
              </a:rPr>
              <a:t>indústria do aço</a:t>
            </a:r>
            <a:endParaRPr sz="2100" b="1">
              <a:solidFill>
                <a:schemeClr val="lt1"/>
              </a:solidFill>
              <a:latin typeface="Heebo"/>
              <a:ea typeface="Heebo"/>
              <a:cs typeface="Heebo"/>
              <a:sym typeface="Heebo"/>
            </a:endParaRPr>
          </a:p>
          <a:p>
            <a:pPr marL="0" lvl="0" indent="0" algn="l" rtl="0">
              <a:spcBef>
                <a:spcPts val="0"/>
              </a:spcBef>
              <a:spcAft>
                <a:spcPts val="0"/>
              </a:spcAft>
              <a:buNone/>
            </a:pPr>
            <a:endParaRPr sz="2100">
              <a:solidFill>
                <a:schemeClr val="lt1"/>
              </a:solidFill>
              <a:latin typeface="Heebo Light"/>
              <a:ea typeface="Heebo Light"/>
              <a:cs typeface="Heebo Light"/>
              <a:sym typeface="Heebo Light"/>
            </a:endParaRPr>
          </a:p>
        </p:txBody>
      </p:sp>
      <p:sp>
        <p:nvSpPr>
          <p:cNvPr id="3" name="CaixaDeTexto 2">
            <a:extLst>
              <a:ext uri="{FF2B5EF4-FFF2-40B4-BE49-F238E27FC236}">
                <a16:creationId xmlns:a16="http://schemas.microsoft.com/office/drawing/2014/main" id="{E2D0531F-813D-57F4-E596-C5AD7108B82B}"/>
              </a:ext>
            </a:extLst>
          </p:cNvPr>
          <p:cNvSpPr txBox="1"/>
          <p:nvPr/>
        </p:nvSpPr>
        <p:spPr>
          <a:xfrm>
            <a:off x="5428725" y="6328286"/>
            <a:ext cx="6196912" cy="261610"/>
          </a:xfrm>
          <a:prstGeom prst="rect">
            <a:avLst/>
          </a:prstGeom>
          <a:noFill/>
        </p:spPr>
        <p:txBody>
          <a:bodyPr wrap="square">
            <a:spAutoFit/>
          </a:bodyPr>
          <a:lstStyle/>
          <a:p>
            <a:pPr algn="r"/>
            <a:r>
              <a:rPr lang="pt-BR" sz="1050" dirty="0">
                <a:solidFill>
                  <a:schemeClr val="lt1"/>
                </a:solidFill>
                <a:latin typeface="Heebo Light"/>
                <a:ea typeface="Heebo Light"/>
                <a:cs typeface="Heebo Light"/>
                <a:sym typeface="Heebo Light"/>
              </a:rPr>
              <a:t>Fonte: CNI 2024</a:t>
            </a:r>
            <a:endParaRPr lang="pt-BR" sz="10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pic>
        <p:nvPicPr>
          <p:cNvPr id="229" name="Google Shape;229;p21"/>
          <p:cNvPicPr preferRelativeResize="0"/>
          <p:nvPr/>
        </p:nvPicPr>
        <p:blipFill>
          <a:blip r:embed="rId3">
            <a:alphaModFix/>
          </a:blip>
          <a:stretch>
            <a:fillRect/>
          </a:stretch>
        </p:blipFill>
        <p:spPr>
          <a:xfrm>
            <a:off x="0" y="0"/>
            <a:ext cx="12192000" cy="6857995"/>
          </a:xfrm>
          <a:prstGeom prst="rect">
            <a:avLst/>
          </a:prstGeom>
          <a:noFill/>
          <a:ln>
            <a:noFill/>
          </a:ln>
        </p:spPr>
      </p:pic>
      <p:sp>
        <p:nvSpPr>
          <p:cNvPr id="230" name="Google Shape;230;p21"/>
          <p:cNvSpPr/>
          <p:nvPr/>
        </p:nvSpPr>
        <p:spPr>
          <a:xfrm>
            <a:off x="894900" y="1779150"/>
            <a:ext cx="10733700" cy="3299700"/>
          </a:xfrm>
          <a:prstGeom prst="roundRect">
            <a:avLst>
              <a:gd name="adj" fmla="val 3456"/>
            </a:avLst>
          </a:prstGeom>
          <a:solidFill>
            <a:srgbClr val="11112B">
              <a:alpha val="35150"/>
            </a:srgbClr>
          </a:solidFill>
          <a:ln w="9525" cap="flat" cmpd="sng">
            <a:solidFill>
              <a:srgbClr val="1D835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231" name="Google Shape;231;p21"/>
          <p:cNvSpPr txBox="1"/>
          <p:nvPr/>
        </p:nvSpPr>
        <p:spPr>
          <a:xfrm>
            <a:off x="1444500" y="2707375"/>
            <a:ext cx="9303000" cy="1623000"/>
          </a:xfrm>
          <a:prstGeom prst="rect">
            <a:avLst/>
          </a:prstGeom>
          <a:noFill/>
          <a:ln>
            <a:noFill/>
          </a:ln>
        </p:spPr>
        <p:txBody>
          <a:bodyPr spcFirstLastPara="1" wrap="square" lIns="91375" tIns="91375" rIns="91375" bIns="91375" anchor="t" anchorCtr="0">
            <a:noAutofit/>
          </a:bodyPr>
          <a:lstStyle/>
          <a:p>
            <a:pPr marL="0" marR="0" lvl="0" indent="0" algn="ctr" rtl="0">
              <a:lnSpc>
                <a:spcPct val="70000"/>
              </a:lnSpc>
              <a:spcBef>
                <a:spcPts val="0"/>
              </a:spcBef>
              <a:spcAft>
                <a:spcPts val="0"/>
              </a:spcAft>
              <a:buClr>
                <a:srgbClr val="294667"/>
              </a:buClr>
              <a:buSzPts val="1400"/>
              <a:buFont typeface="Merriweather"/>
              <a:buNone/>
            </a:pPr>
            <a:r>
              <a:rPr lang="pt-BR" sz="4200" b="1" i="0" u="none" strike="noStrike" cap="none">
                <a:solidFill>
                  <a:schemeClr val="lt1"/>
                </a:solidFill>
                <a:latin typeface="Heebo"/>
                <a:ea typeface="Heebo"/>
                <a:cs typeface="Heebo"/>
                <a:sym typeface="Heebo"/>
              </a:rPr>
              <a:t>Mais de 40 projetos de </a:t>
            </a:r>
            <a:r>
              <a:rPr lang="pt-BR" sz="4200" b="1">
                <a:solidFill>
                  <a:schemeClr val="lt1"/>
                </a:solidFill>
                <a:latin typeface="Heebo"/>
                <a:ea typeface="Heebo"/>
                <a:cs typeface="Heebo"/>
                <a:sym typeface="Heebo"/>
              </a:rPr>
              <a:t>H</a:t>
            </a:r>
            <a:r>
              <a:rPr lang="pt-BR" sz="4200" b="1" baseline="-25000">
                <a:solidFill>
                  <a:schemeClr val="lt1"/>
                </a:solidFill>
                <a:latin typeface="Heebo"/>
                <a:ea typeface="Heebo"/>
                <a:cs typeface="Heebo"/>
                <a:sym typeface="Heebo"/>
              </a:rPr>
              <a:t>2</a:t>
            </a:r>
            <a:r>
              <a:rPr lang="pt-BR" sz="4200" b="1">
                <a:solidFill>
                  <a:schemeClr val="lt1"/>
                </a:solidFill>
                <a:latin typeface="Heebo"/>
                <a:ea typeface="Heebo"/>
                <a:cs typeface="Heebo"/>
                <a:sym typeface="Heebo"/>
              </a:rPr>
              <a:t>V </a:t>
            </a:r>
            <a:r>
              <a:rPr lang="pt-BR" sz="4200" b="1" i="0" u="none" strike="noStrike" cap="none">
                <a:solidFill>
                  <a:schemeClr val="lt1"/>
                </a:solidFill>
                <a:latin typeface="Heebo"/>
                <a:ea typeface="Heebo"/>
                <a:cs typeface="Heebo"/>
                <a:sym typeface="Heebo"/>
              </a:rPr>
              <a:t>entre </a:t>
            </a:r>
            <a:br>
              <a:rPr lang="pt-BR" sz="4200" b="1" i="0" u="none" strike="noStrike" cap="none">
                <a:solidFill>
                  <a:schemeClr val="lt1"/>
                </a:solidFill>
                <a:latin typeface="Heebo"/>
                <a:ea typeface="Heebo"/>
                <a:cs typeface="Heebo"/>
                <a:sym typeface="Heebo"/>
              </a:rPr>
            </a:br>
            <a:br>
              <a:rPr lang="pt-BR" sz="4200" b="1" i="0" u="none" strike="noStrike" cap="none">
                <a:solidFill>
                  <a:schemeClr val="lt1"/>
                </a:solidFill>
                <a:latin typeface="Heebo"/>
                <a:ea typeface="Heebo"/>
                <a:cs typeface="Heebo"/>
                <a:sym typeface="Heebo"/>
              </a:rPr>
            </a:br>
            <a:r>
              <a:rPr lang="pt-BR" sz="4200" b="1" i="0" u="none" strike="noStrike" cap="none">
                <a:solidFill>
                  <a:schemeClr val="lt1"/>
                </a:solidFill>
                <a:latin typeface="Heebo"/>
                <a:ea typeface="Heebo"/>
                <a:cs typeface="Heebo"/>
                <a:sym typeface="Heebo"/>
              </a:rPr>
              <a:t>anunciados e em estudo</a:t>
            </a:r>
            <a:endParaRPr sz="4200" b="1" i="0" u="none" strike="noStrike" cap="none">
              <a:solidFill>
                <a:schemeClr val="lt1"/>
              </a:solidFill>
              <a:latin typeface="Heebo"/>
              <a:ea typeface="Heebo"/>
              <a:cs typeface="Heebo"/>
              <a:sym typeface="Heebo"/>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pic>
        <p:nvPicPr>
          <p:cNvPr id="236" name="Google Shape;236;p22"/>
          <p:cNvPicPr preferRelativeResize="0"/>
          <p:nvPr/>
        </p:nvPicPr>
        <p:blipFill>
          <a:blip r:embed="rId3">
            <a:alphaModFix/>
          </a:blip>
          <a:stretch>
            <a:fillRect/>
          </a:stretch>
        </p:blipFill>
        <p:spPr>
          <a:xfrm>
            <a:off x="0" y="0"/>
            <a:ext cx="12192000" cy="6858000"/>
          </a:xfrm>
          <a:prstGeom prst="rect">
            <a:avLst/>
          </a:prstGeom>
          <a:noFill/>
          <a:ln>
            <a:noFill/>
          </a:ln>
        </p:spPr>
      </p:pic>
      <p:sp>
        <p:nvSpPr>
          <p:cNvPr id="237" name="Google Shape;237;p22"/>
          <p:cNvSpPr txBox="1"/>
          <p:nvPr/>
        </p:nvSpPr>
        <p:spPr>
          <a:xfrm>
            <a:off x="1611450" y="603562"/>
            <a:ext cx="8969100" cy="792000"/>
          </a:xfrm>
          <a:prstGeom prst="rect">
            <a:avLst/>
          </a:prstGeom>
          <a:noFill/>
          <a:ln>
            <a:noFill/>
          </a:ln>
        </p:spPr>
        <p:txBody>
          <a:bodyPr spcFirstLastPara="1" wrap="square" lIns="91375" tIns="91375" rIns="91375" bIns="91375" anchor="ctr" anchorCtr="0">
            <a:noAutofit/>
          </a:bodyPr>
          <a:lstStyle/>
          <a:p>
            <a:pPr marL="0" marR="0" lvl="0" indent="0" algn="ctr" rtl="0">
              <a:spcBef>
                <a:spcPts val="0"/>
              </a:spcBef>
              <a:spcAft>
                <a:spcPts val="0"/>
              </a:spcAft>
              <a:buClr>
                <a:srgbClr val="294667"/>
              </a:buClr>
              <a:buSzPts val="1400"/>
              <a:buFont typeface="Merriweather"/>
              <a:buNone/>
            </a:pPr>
            <a:r>
              <a:rPr lang="pt-BR" sz="3300" b="1" i="0" u="none" strike="noStrike" cap="none" dirty="0">
                <a:solidFill>
                  <a:schemeClr val="lt1"/>
                </a:solidFill>
                <a:latin typeface="Heebo Medium"/>
                <a:ea typeface="Heebo Medium"/>
                <a:cs typeface="Heebo Medium"/>
                <a:sym typeface="Heebo Medium"/>
              </a:rPr>
              <a:t>Competitividade brasileira pela geração de energia elétrica – grid 90% renovável</a:t>
            </a:r>
            <a:endParaRPr sz="3300" b="1" i="0" u="none" strike="noStrike" cap="none" dirty="0">
              <a:solidFill>
                <a:schemeClr val="lt1"/>
              </a:solidFill>
              <a:latin typeface="Heebo Medium"/>
              <a:ea typeface="Heebo Medium"/>
              <a:cs typeface="Heebo Medium"/>
              <a:sym typeface="Heebo Medium"/>
            </a:endParaRPr>
          </a:p>
        </p:txBody>
      </p:sp>
      <p:pic>
        <p:nvPicPr>
          <p:cNvPr id="238" name="Google Shape;238;p22"/>
          <p:cNvPicPr preferRelativeResize="0"/>
          <p:nvPr/>
        </p:nvPicPr>
        <p:blipFill rotWithShape="1">
          <a:blip r:embed="rId4">
            <a:alphaModFix/>
          </a:blip>
          <a:srcRect t="18" b="7294"/>
          <a:stretch/>
        </p:blipFill>
        <p:spPr>
          <a:xfrm>
            <a:off x="469850" y="1999124"/>
            <a:ext cx="10628201" cy="4664774"/>
          </a:xfrm>
          <a:prstGeom prst="rect">
            <a:avLst/>
          </a:prstGeom>
          <a:noFill/>
          <a:ln>
            <a:noFill/>
          </a:ln>
        </p:spPr>
      </p:pic>
      <p:sp>
        <p:nvSpPr>
          <p:cNvPr id="239" name="Google Shape;239;p22"/>
          <p:cNvSpPr txBox="1"/>
          <p:nvPr/>
        </p:nvSpPr>
        <p:spPr>
          <a:xfrm>
            <a:off x="2404100" y="1402450"/>
            <a:ext cx="7383900" cy="369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pt-BR" sz="1200">
                <a:solidFill>
                  <a:schemeClr val="lt1"/>
                </a:solidFill>
                <a:latin typeface="Heebo Light"/>
                <a:ea typeface="Heebo Light"/>
                <a:cs typeface="Heebo Light"/>
                <a:sym typeface="Heebo Light"/>
              </a:rPr>
              <a:t>Brasil pode se tornar líder, mas os outros países estão respondendo com incentivos (USA, EU, Japão)</a:t>
            </a:r>
            <a:endParaRPr sz="2400">
              <a:solidFill>
                <a:schemeClr val="dk1"/>
              </a:solidFill>
              <a:latin typeface="Heebo Light"/>
              <a:ea typeface="Heebo Light"/>
              <a:cs typeface="Heebo Light"/>
              <a:sym typeface="Heebo Ligh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pic>
        <p:nvPicPr>
          <p:cNvPr id="244" name="Google Shape;244;p23"/>
          <p:cNvPicPr preferRelativeResize="0"/>
          <p:nvPr/>
        </p:nvPicPr>
        <p:blipFill>
          <a:blip r:embed="rId3">
            <a:alphaModFix/>
          </a:blip>
          <a:stretch>
            <a:fillRect/>
          </a:stretch>
        </p:blipFill>
        <p:spPr>
          <a:xfrm>
            <a:off x="0" y="145025"/>
            <a:ext cx="12192000" cy="6858000"/>
          </a:xfrm>
          <a:prstGeom prst="rect">
            <a:avLst/>
          </a:prstGeom>
          <a:noFill/>
          <a:ln>
            <a:noFill/>
          </a:ln>
        </p:spPr>
      </p:pic>
      <p:sp>
        <p:nvSpPr>
          <p:cNvPr id="245" name="Google Shape;245;p23"/>
          <p:cNvSpPr txBox="1"/>
          <p:nvPr/>
        </p:nvSpPr>
        <p:spPr>
          <a:xfrm>
            <a:off x="733813" y="5530235"/>
            <a:ext cx="1343100"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pt-BR" sz="1800" b="1" i="0" u="none" strike="noStrike" cap="none">
                <a:solidFill>
                  <a:schemeClr val="dk1"/>
                </a:solidFill>
                <a:latin typeface="Heebo Medium"/>
                <a:ea typeface="Heebo Medium"/>
                <a:cs typeface="Heebo Medium"/>
                <a:sym typeface="Heebo Medium"/>
              </a:rPr>
              <a:t>Demanda Nacional</a:t>
            </a:r>
            <a:endParaRPr sz="1400" b="0" i="0" u="none" strike="noStrike" cap="none">
              <a:solidFill>
                <a:srgbClr val="000000"/>
              </a:solidFill>
              <a:latin typeface="Arial"/>
              <a:ea typeface="Arial"/>
              <a:cs typeface="Arial"/>
              <a:sym typeface="Arial"/>
            </a:endParaRPr>
          </a:p>
        </p:txBody>
      </p:sp>
      <p:sp>
        <p:nvSpPr>
          <p:cNvPr id="246" name="Google Shape;246;p23"/>
          <p:cNvSpPr txBox="1"/>
          <p:nvPr/>
        </p:nvSpPr>
        <p:spPr>
          <a:xfrm>
            <a:off x="2068050" y="676200"/>
            <a:ext cx="8055900" cy="792000"/>
          </a:xfrm>
          <a:prstGeom prst="rect">
            <a:avLst/>
          </a:prstGeom>
          <a:noFill/>
          <a:ln>
            <a:noFill/>
          </a:ln>
        </p:spPr>
        <p:txBody>
          <a:bodyPr spcFirstLastPara="1" wrap="square" lIns="91375" tIns="91375" rIns="91375" bIns="91375" anchor="ctr" anchorCtr="0">
            <a:noAutofit/>
          </a:bodyPr>
          <a:lstStyle/>
          <a:p>
            <a:pPr marL="0" marR="0" lvl="0" indent="0" algn="ctr" rtl="0">
              <a:lnSpc>
                <a:spcPct val="100000"/>
              </a:lnSpc>
              <a:spcBef>
                <a:spcPts val="0"/>
              </a:spcBef>
              <a:spcAft>
                <a:spcPts val="0"/>
              </a:spcAft>
              <a:buClr>
                <a:srgbClr val="294667"/>
              </a:buClr>
              <a:buSzPts val="1400"/>
              <a:buFont typeface="Merriweather"/>
              <a:buNone/>
            </a:pPr>
            <a:r>
              <a:rPr lang="pt-BR" sz="3300" b="1" i="0" u="none" strike="noStrike" cap="none">
                <a:solidFill>
                  <a:schemeClr val="lt1"/>
                </a:solidFill>
                <a:latin typeface="Heebo Medium"/>
                <a:ea typeface="Heebo Medium"/>
                <a:cs typeface="Heebo Medium"/>
                <a:sym typeface="Heebo Medium"/>
              </a:rPr>
              <a:t>Neoindustrialização Brasileira </a:t>
            </a:r>
            <a:r>
              <a:rPr lang="pt-BR" sz="3300" b="1" i="0" u="none" strike="noStrike" cap="none">
                <a:solidFill>
                  <a:schemeClr val="lt1"/>
                </a:solidFill>
                <a:latin typeface="Heebo"/>
                <a:ea typeface="Heebo"/>
                <a:cs typeface="Heebo"/>
                <a:sym typeface="Heebo"/>
              </a:rPr>
              <a:t>H</a:t>
            </a:r>
            <a:r>
              <a:rPr lang="pt-BR" sz="3300" b="1" i="0" u="none" strike="noStrike" cap="none" baseline="-25000">
                <a:solidFill>
                  <a:schemeClr val="lt1"/>
                </a:solidFill>
                <a:latin typeface="Heebo"/>
                <a:ea typeface="Heebo"/>
                <a:cs typeface="Heebo"/>
                <a:sym typeface="Heebo"/>
              </a:rPr>
              <a:t>2</a:t>
            </a:r>
            <a:r>
              <a:rPr lang="pt-BR" sz="3300" b="1" i="0" u="none" strike="noStrike" cap="none">
                <a:solidFill>
                  <a:schemeClr val="lt1"/>
                </a:solidFill>
                <a:latin typeface="Heebo"/>
                <a:ea typeface="Heebo"/>
                <a:cs typeface="Heebo"/>
                <a:sym typeface="Heebo"/>
              </a:rPr>
              <a:t>V</a:t>
            </a:r>
            <a:endParaRPr sz="3300" b="1" i="0" u="none" strike="noStrike" cap="none">
              <a:solidFill>
                <a:schemeClr val="lt1"/>
              </a:solidFill>
              <a:latin typeface="Heebo Medium"/>
              <a:ea typeface="Heebo Medium"/>
              <a:cs typeface="Heebo Medium"/>
              <a:sym typeface="Heebo Medium"/>
            </a:endParaRPr>
          </a:p>
        </p:txBody>
      </p:sp>
      <p:pic>
        <p:nvPicPr>
          <p:cNvPr id="247" name="Google Shape;247;p23"/>
          <p:cNvPicPr preferRelativeResize="0"/>
          <p:nvPr/>
        </p:nvPicPr>
        <p:blipFill rotWithShape="1">
          <a:blip r:embed="rId4">
            <a:alphaModFix/>
          </a:blip>
          <a:srcRect l="27519" t="7643" r="18563" b="5301"/>
          <a:stretch/>
        </p:blipFill>
        <p:spPr>
          <a:xfrm>
            <a:off x="7215000" y="3698525"/>
            <a:ext cx="4741450" cy="912075"/>
          </a:xfrm>
          <a:prstGeom prst="rect">
            <a:avLst/>
          </a:prstGeom>
          <a:noFill/>
          <a:ln>
            <a:noFill/>
          </a:ln>
        </p:spPr>
      </p:pic>
      <p:pic>
        <p:nvPicPr>
          <p:cNvPr id="248" name="Google Shape;248;p23"/>
          <p:cNvPicPr preferRelativeResize="0"/>
          <p:nvPr/>
        </p:nvPicPr>
        <p:blipFill rotWithShape="1">
          <a:blip r:embed="rId5">
            <a:alphaModFix/>
          </a:blip>
          <a:srcRect b="6357"/>
          <a:stretch/>
        </p:blipFill>
        <p:spPr>
          <a:xfrm>
            <a:off x="733824" y="2117324"/>
            <a:ext cx="6180300" cy="3483900"/>
          </a:xfrm>
          <a:prstGeom prst="roundRect">
            <a:avLst>
              <a:gd name="adj" fmla="val 16667"/>
            </a:avLst>
          </a:prstGeom>
          <a:noFill/>
          <a:ln>
            <a:noFill/>
          </a:ln>
        </p:spPr>
      </p:pic>
      <p:sp>
        <p:nvSpPr>
          <p:cNvPr id="249" name="Google Shape;249;p23"/>
          <p:cNvSpPr txBox="1"/>
          <p:nvPr/>
        </p:nvSpPr>
        <p:spPr>
          <a:xfrm>
            <a:off x="7980763" y="3187050"/>
            <a:ext cx="28929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sz="1800">
                <a:solidFill>
                  <a:srgbClr val="2EED80"/>
                </a:solidFill>
                <a:latin typeface="Heebo SemiBold"/>
                <a:ea typeface="Heebo SemiBold"/>
                <a:cs typeface="Heebo SemiBold"/>
                <a:sym typeface="Heebo SemiBold"/>
              </a:rPr>
              <a:t>Neoindustrialização verde</a:t>
            </a:r>
            <a:endParaRPr sz="1800">
              <a:solidFill>
                <a:srgbClr val="2EED80"/>
              </a:solidFill>
              <a:latin typeface="Heebo SemiBold"/>
              <a:ea typeface="Heebo SemiBold"/>
              <a:cs typeface="Heebo SemiBold"/>
              <a:sym typeface="Heebo SemiBold"/>
            </a:endParaRPr>
          </a:p>
        </p:txBody>
      </p:sp>
      <p:sp>
        <p:nvSpPr>
          <p:cNvPr id="250" name="Google Shape;250;p23"/>
          <p:cNvSpPr/>
          <p:nvPr/>
        </p:nvSpPr>
        <p:spPr>
          <a:xfrm>
            <a:off x="7215000" y="1867000"/>
            <a:ext cx="4424400" cy="1034400"/>
          </a:xfrm>
          <a:prstGeom prst="roundRect">
            <a:avLst>
              <a:gd name="adj" fmla="val 16667"/>
            </a:avLst>
          </a:prstGeom>
          <a:solidFill>
            <a:srgbClr val="11112B"/>
          </a:solidFill>
          <a:ln w="9525" cap="flat" cmpd="sng">
            <a:solidFill>
              <a:srgbClr val="1D835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251" name="Google Shape;251;p23"/>
          <p:cNvSpPr txBox="1"/>
          <p:nvPr/>
        </p:nvSpPr>
        <p:spPr>
          <a:xfrm>
            <a:off x="7846625" y="1940925"/>
            <a:ext cx="3161400" cy="831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pt-BR" b="1">
                <a:solidFill>
                  <a:schemeClr val="lt1"/>
                </a:solidFill>
              </a:rPr>
              <a:t>O Hidrogênio irá desbloquear a descarbonização em setores de difícil redução de emissões</a:t>
            </a:r>
            <a:endParaRPr sz="2600">
              <a:solidFill>
                <a:schemeClr val="dk1"/>
              </a:solidFill>
              <a:latin typeface="Calibri"/>
              <a:ea typeface="Calibri"/>
              <a:cs typeface="Calibri"/>
              <a:sym typeface="Calibri"/>
            </a:endParaRPr>
          </a:p>
        </p:txBody>
      </p:sp>
      <p:sp>
        <p:nvSpPr>
          <p:cNvPr id="252" name="Google Shape;252;p23"/>
          <p:cNvSpPr txBox="1"/>
          <p:nvPr/>
        </p:nvSpPr>
        <p:spPr>
          <a:xfrm>
            <a:off x="7215000" y="4735875"/>
            <a:ext cx="3161400" cy="831300"/>
          </a:xfrm>
          <a:prstGeom prst="rect">
            <a:avLst/>
          </a:prstGeom>
          <a:noFill/>
          <a:ln>
            <a:noFill/>
          </a:ln>
        </p:spPr>
        <p:txBody>
          <a:bodyPr spcFirstLastPara="1" wrap="square" lIns="91425" tIns="91425" rIns="91425" bIns="91425" anchor="t" anchorCtr="0">
            <a:spAutoFit/>
          </a:bodyPr>
          <a:lstStyle/>
          <a:p>
            <a:pPr marL="457200" lvl="0" indent="-317500" algn="l" rtl="0">
              <a:spcBef>
                <a:spcPts val="0"/>
              </a:spcBef>
              <a:spcAft>
                <a:spcPts val="0"/>
              </a:spcAft>
              <a:buClr>
                <a:schemeClr val="lt1"/>
              </a:buClr>
              <a:buSzPts val="1400"/>
              <a:buChar char="●"/>
            </a:pPr>
            <a:r>
              <a:rPr lang="pt-BR" b="1">
                <a:solidFill>
                  <a:schemeClr val="lt1"/>
                </a:solidFill>
              </a:rPr>
              <a:t>Aço verde</a:t>
            </a:r>
            <a:endParaRPr b="1">
              <a:solidFill>
                <a:schemeClr val="lt1"/>
              </a:solidFill>
            </a:endParaRPr>
          </a:p>
          <a:p>
            <a:pPr marL="457200" lvl="0" indent="-317500" algn="l" rtl="0">
              <a:spcBef>
                <a:spcPts val="0"/>
              </a:spcBef>
              <a:spcAft>
                <a:spcPts val="0"/>
              </a:spcAft>
              <a:buClr>
                <a:schemeClr val="lt1"/>
              </a:buClr>
              <a:buSzPts val="1400"/>
              <a:buChar char="●"/>
            </a:pPr>
            <a:r>
              <a:rPr lang="pt-BR" b="1">
                <a:solidFill>
                  <a:schemeClr val="lt1"/>
                </a:solidFill>
              </a:rPr>
              <a:t>Fertilizante verde</a:t>
            </a:r>
            <a:endParaRPr b="1">
              <a:solidFill>
                <a:schemeClr val="lt1"/>
              </a:solidFill>
            </a:endParaRPr>
          </a:p>
          <a:p>
            <a:pPr marL="0" lvl="0" indent="0" algn="l" rtl="0">
              <a:spcBef>
                <a:spcPts val="0"/>
              </a:spcBef>
              <a:spcAft>
                <a:spcPts val="0"/>
              </a:spcAft>
              <a:buNone/>
            </a:pPr>
            <a:endParaRPr b="1">
              <a:solidFill>
                <a:schemeClr val="lt1"/>
              </a:solidFill>
            </a:endParaRPr>
          </a:p>
        </p:txBody>
      </p:sp>
      <p:sp>
        <p:nvSpPr>
          <p:cNvPr id="253" name="Google Shape;253;p23"/>
          <p:cNvSpPr txBox="1"/>
          <p:nvPr/>
        </p:nvSpPr>
        <p:spPr>
          <a:xfrm>
            <a:off x="9491150" y="4735875"/>
            <a:ext cx="3161400" cy="615600"/>
          </a:xfrm>
          <a:prstGeom prst="rect">
            <a:avLst/>
          </a:prstGeom>
          <a:noFill/>
          <a:ln>
            <a:noFill/>
          </a:ln>
        </p:spPr>
        <p:txBody>
          <a:bodyPr spcFirstLastPara="1" wrap="square" lIns="91425" tIns="91425" rIns="91425" bIns="91425" anchor="t" anchorCtr="0">
            <a:spAutoFit/>
          </a:bodyPr>
          <a:lstStyle/>
          <a:p>
            <a:pPr marL="457200" lvl="0" indent="-317500" algn="l" rtl="0">
              <a:spcBef>
                <a:spcPts val="0"/>
              </a:spcBef>
              <a:spcAft>
                <a:spcPts val="0"/>
              </a:spcAft>
              <a:buClr>
                <a:schemeClr val="lt1"/>
              </a:buClr>
              <a:buSzPts val="1400"/>
              <a:buChar char="●"/>
            </a:pPr>
            <a:r>
              <a:rPr lang="pt-BR" b="1">
                <a:solidFill>
                  <a:schemeClr val="lt1"/>
                </a:solidFill>
              </a:rPr>
              <a:t>Diesel verde</a:t>
            </a:r>
            <a:endParaRPr b="1">
              <a:solidFill>
                <a:schemeClr val="lt1"/>
              </a:solidFill>
            </a:endParaRPr>
          </a:p>
          <a:p>
            <a:pPr marL="457200" lvl="0" indent="-317500" algn="l" rtl="0">
              <a:spcBef>
                <a:spcPts val="0"/>
              </a:spcBef>
              <a:spcAft>
                <a:spcPts val="0"/>
              </a:spcAft>
              <a:buClr>
                <a:schemeClr val="lt1"/>
              </a:buClr>
              <a:buSzPts val="1400"/>
              <a:buChar char="●"/>
            </a:pPr>
            <a:r>
              <a:rPr lang="pt-BR" b="1">
                <a:solidFill>
                  <a:schemeClr val="lt1"/>
                </a:solidFill>
              </a:rPr>
              <a:t>E-metanol, etc.</a:t>
            </a:r>
            <a:endParaRPr b="1">
              <a:solidFill>
                <a:schemeClr val="lt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pic>
        <p:nvPicPr>
          <p:cNvPr id="258" name="Google Shape;258;p24"/>
          <p:cNvPicPr preferRelativeResize="0"/>
          <p:nvPr/>
        </p:nvPicPr>
        <p:blipFill>
          <a:blip r:embed="rId3">
            <a:alphaModFix/>
          </a:blip>
          <a:stretch>
            <a:fillRect/>
          </a:stretch>
        </p:blipFill>
        <p:spPr>
          <a:xfrm>
            <a:off x="0" y="0"/>
            <a:ext cx="12192000" cy="6857995"/>
          </a:xfrm>
          <a:prstGeom prst="rect">
            <a:avLst/>
          </a:prstGeom>
          <a:noFill/>
          <a:ln>
            <a:noFill/>
          </a:ln>
        </p:spPr>
      </p:pic>
      <p:sp>
        <p:nvSpPr>
          <p:cNvPr id="259" name="Google Shape;259;p24"/>
          <p:cNvSpPr/>
          <p:nvPr/>
        </p:nvSpPr>
        <p:spPr>
          <a:xfrm>
            <a:off x="2261375" y="1737600"/>
            <a:ext cx="7868400" cy="4246800"/>
          </a:xfrm>
          <a:prstGeom prst="roundRect">
            <a:avLst>
              <a:gd name="adj" fmla="val 3456"/>
            </a:avLst>
          </a:prstGeom>
          <a:solidFill>
            <a:srgbClr val="11112B">
              <a:alpha val="35150"/>
            </a:srgbClr>
          </a:solidFill>
          <a:ln w="9525" cap="flat" cmpd="sng">
            <a:solidFill>
              <a:srgbClr val="1D835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260" name="Google Shape;260;p24"/>
          <p:cNvSpPr txBox="1">
            <a:spLocks noGrp="1"/>
          </p:cNvSpPr>
          <p:nvPr>
            <p:ph type="title" idx="4294967295"/>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1800"/>
              <a:buFont typeface="Arial"/>
              <a:buNone/>
            </a:pPr>
            <a:r>
              <a:rPr lang="pt-BR" b="1">
                <a:solidFill>
                  <a:schemeClr val="lt1"/>
                </a:solidFill>
                <a:latin typeface="Heebo"/>
                <a:ea typeface="Heebo"/>
                <a:cs typeface="Heebo"/>
                <a:sym typeface="Heebo"/>
              </a:rPr>
              <a:t>Como é feito o H</a:t>
            </a:r>
            <a:r>
              <a:rPr lang="pt-BR" b="1" baseline="-25000">
                <a:solidFill>
                  <a:schemeClr val="lt1"/>
                </a:solidFill>
                <a:latin typeface="Heebo"/>
                <a:ea typeface="Heebo"/>
                <a:cs typeface="Heebo"/>
                <a:sym typeface="Heebo"/>
              </a:rPr>
              <a:t>2</a:t>
            </a:r>
            <a:r>
              <a:rPr lang="pt-BR" b="1">
                <a:solidFill>
                  <a:schemeClr val="lt1"/>
                </a:solidFill>
                <a:latin typeface="Heebo"/>
                <a:ea typeface="Heebo"/>
                <a:cs typeface="Heebo"/>
                <a:sym typeface="Heebo"/>
              </a:rPr>
              <a:t>V?</a:t>
            </a:r>
            <a:endParaRPr b="1">
              <a:solidFill>
                <a:schemeClr val="lt1"/>
              </a:solidFill>
              <a:latin typeface="Heebo"/>
              <a:ea typeface="Heebo"/>
              <a:cs typeface="Heebo"/>
              <a:sym typeface="Heebo"/>
            </a:endParaRPr>
          </a:p>
          <a:p>
            <a:pPr marL="0" lvl="0" indent="0" algn="ctr" rtl="0">
              <a:lnSpc>
                <a:spcPct val="90000"/>
              </a:lnSpc>
              <a:spcBef>
                <a:spcPts val="0"/>
              </a:spcBef>
              <a:spcAft>
                <a:spcPts val="0"/>
              </a:spcAft>
              <a:buClr>
                <a:schemeClr val="dk1"/>
              </a:buClr>
              <a:buSzPts val="1800"/>
              <a:buNone/>
            </a:pPr>
            <a:br>
              <a:rPr lang="pt-BR" sz="1800">
                <a:solidFill>
                  <a:schemeClr val="lt1"/>
                </a:solidFill>
                <a:latin typeface="Heebo Light"/>
                <a:ea typeface="Heebo Light"/>
                <a:cs typeface="Heebo Light"/>
                <a:sym typeface="Heebo Light"/>
              </a:rPr>
            </a:br>
            <a:r>
              <a:rPr lang="pt-BR" sz="1800">
                <a:solidFill>
                  <a:schemeClr val="lt1"/>
                </a:solidFill>
                <a:latin typeface="Heebo Light"/>
                <a:ea typeface="Heebo Light"/>
                <a:cs typeface="Heebo Light"/>
                <a:sym typeface="Heebo Light"/>
              </a:rPr>
              <a:t>Atingimentos dos objetivos de descarbonização</a:t>
            </a:r>
            <a:endParaRPr sz="1800">
              <a:solidFill>
                <a:schemeClr val="lt1"/>
              </a:solidFill>
              <a:latin typeface="Heebo Light"/>
              <a:ea typeface="Heebo Light"/>
              <a:cs typeface="Heebo Light"/>
              <a:sym typeface="Heebo Light"/>
            </a:endParaRPr>
          </a:p>
        </p:txBody>
      </p:sp>
      <p:sp>
        <p:nvSpPr>
          <p:cNvPr id="261" name="Google Shape;261;p24"/>
          <p:cNvSpPr txBox="1"/>
          <p:nvPr/>
        </p:nvSpPr>
        <p:spPr>
          <a:xfrm>
            <a:off x="783000" y="6858000"/>
            <a:ext cx="8055900" cy="1429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pt-BR" sz="2800">
                <a:solidFill>
                  <a:schemeClr val="dk1"/>
                </a:solidFill>
                <a:latin typeface="Calibri"/>
                <a:ea typeface="Calibri"/>
                <a:cs typeface="Calibri"/>
                <a:sym typeface="Calibri"/>
              </a:rPr>
              <a:t>Link da imagem: </a:t>
            </a:r>
            <a:r>
              <a:rPr lang="pt-BR" sz="2800" u="sng">
                <a:solidFill>
                  <a:schemeClr val="hlink"/>
                </a:solidFill>
                <a:latin typeface="Calibri"/>
                <a:ea typeface="Calibri"/>
                <a:cs typeface="Calibri"/>
                <a:sym typeface="Calibri"/>
                <a:hlinkClick r:id="rId4"/>
              </a:rPr>
              <a:t>https://drive.google.com/file/d/1Bo_PJz7mbiXfZHgEI0k-JqcINVM_M3OV/view?usp=sharing</a:t>
            </a:r>
            <a:r>
              <a:rPr lang="pt-BR" sz="2800">
                <a:solidFill>
                  <a:schemeClr val="dk1"/>
                </a:solidFill>
                <a:latin typeface="Calibri"/>
                <a:ea typeface="Calibri"/>
                <a:cs typeface="Calibri"/>
                <a:sym typeface="Calibri"/>
              </a:rPr>
              <a:t> </a:t>
            </a:r>
            <a:endParaRPr sz="2800">
              <a:solidFill>
                <a:schemeClr val="dk1"/>
              </a:solidFill>
              <a:latin typeface="Calibri"/>
              <a:ea typeface="Calibri"/>
              <a:cs typeface="Calibri"/>
              <a:sym typeface="Calibri"/>
            </a:endParaRPr>
          </a:p>
        </p:txBody>
      </p:sp>
      <p:pic>
        <p:nvPicPr>
          <p:cNvPr id="262" name="Google Shape;262;p24"/>
          <p:cNvPicPr preferRelativeResize="0"/>
          <p:nvPr/>
        </p:nvPicPr>
        <p:blipFill>
          <a:blip r:embed="rId5">
            <a:alphaModFix/>
          </a:blip>
          <a:stretch>
            <a:fillRect/>
          </a:stretch>
        </p:blipFill>
        <p:spPr>
          <a:xfrm>
            <a:off x="2399613" y="1645175"/>
            <a:ext cx="7392774" cy="460650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pic>
        <p:nvPicPr>
          <p:cNvPr id="267" name="Google Shape;267;p25"/>
          <p:cNvPicPr preferRelativeResize="0"/>
          <p:nvPr/>
        </p:nvPicPr>
        <p:blipFill>
          <a:blip r:embed="rId3">
            <a:alphaModFix/>
          </a:blip>
          <a:stretch>
            <a:fillRect/>
          </a:stretch>
        </p:blipFill>
        <p:spPr>
          <a:xfrm>
            <a:off x="0" y="0"/>
            <a:ext cx="12192000" cy="6857995"/>
          </a:xfrm>
          <a:prstGeom prst="rect">
            <a:avLst/>
          </a:prstGeom>
          <a:noFill/>
          <a:ln>
            <a:noFill/>
          </a:ln>
        </p:spPr>
      </p:pic>
      <p:sp>
        <p:nvSpPr>
          <p:cNvPr id="268" name="Google Shape;268;p25"/>
          <p:cNvSpPr/>
          <p:nvPr/>
        </p:nvSpPr>
        <p:spPr>
          <a:xfrm>
            <a:off x="5467675" y="1702400"/>
            <a:ext cx="5913900" cy="4542300"/>
          </a:xfrm>
          <a:prstGeom prst="roundRect">
            <a:avLst>
              <a:gd name="adj" fmla="val 4595"/>
            </a:avLst>
          </a:prstGeom>
          <a:solidFill>
            <a:schemeClr val="lt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269" name="Google Shape;269;p25"/>
          <p:cNvSpPr txBox="1"/>
          <p:nvPr/>
        </p:nvSpPr>
        <p:spPr>
          <a:xfrm>
            <a:off x="584799" y="2014925"/>
            <a:ext cx="4572600" cy="5167200"/>
          </a:xfrm>
          <a:prstGeom prst="rect">
            <a:avLst/>
          </a:prstGeom>
          <a:noFill/>
          <a:ln>
            <a:noFill/>
          </a:ln>
        </p:spPr>
        <p:txBody>
          <a:bodyPr spcFirstLastPara="1" wrap="square" lIns="91425" tIns="45700" rIns="91425" bIns="45700" anchor="t" anchorCtr="0">
            <a:normAutofit/>
          </a:bodyPr>
          <a:lstStyle/>
          <a:p>
            <a:pPr marL="228600" marR="0" lvl="0" indent="-203200" algn="just" rtl="0">
              <a:lnSpc>
                <a:spcPct val="90000"/>
              </a:lnSpc>
              <a:spcBef>
                <a:spcPts val="1000"/>
              </a:spcBef>
              <a:spcAft>
                <a:spcPts val="0"/>
              </a:spcAft>
              <a:buClr>
                <a:schemeClr val="lt1"/>
              </a:buClr>
              <a:buSzPts val="1600"/>
              <a:buFont typeface="Heebo"/>
              <a:buChar char="●"/>
            </a:pPr>
            <a:r>
              <a:rPr lang="pt-BR" sz="1600" b="0" i="0" u="none" strike="noStrike" cap="none" dirty="0">
                <a:solidFill>
                  <a:schemeClr val="lt1"/>
                </a:solidFill>
                <a:latin typeface="Heebo"/>
                <a:ea typeface="Heebo"/>
                <a:cs typeface="Heebo"/>
                <a:sym typeface="Heebo"/>
              </a:rPr>
              <a:t>O H</a:t>
            </a:r>
            <a:r>
              <a:rPr lang="pt-BR" sz="1600" b="0" i="0" u="none" strike="noStrike" cap="none" baseline="-25000" dirty="0">
                <a:solidFill>
                  <a:schemeClr val="lt1"/>
                </a:solidFill>
                <a:latin typeface="Heebo"/>
                <a:ea typeface="Heebo"/>
                <a:cs typeface="Heebo"/>
                <a:sym typeface="Heebo"/>
              </a:rPr>
              <a:t>2</a:t>
            </a:r>
            <a:r>
              <a:rPr lang="pt-BR" sz="1600" b="0" i="0" u="none" strike="noStrike" cap="none" dirty="0">
                <a:solidFill>
                  <a:schemeClr val="lt1"/>
                </a:solidFill>
                <a:latin typeface="Heebo"/>
                <a:ea typeface="Heebo"/>
                <a:cs typeface="Heebo"/>
                <a:sym typeface="Heebo"/>
              </a:rPr>
              <a:t>V puxará a demanda por renováveis, implementando 180 GW de capacidade adicional no mundo.</a:t>
            </a:r>
            <a:endParaRPr sz="1600" b="0" i="0" u="none" strike="noStrike" cap="none" dirty="0">
              <a:solidFill>
                <a:schemeClr val="lt1"/>
              </a:solidFill>
              <a:latin typeface="Heebo"/>
              <a:ea typeface="Heebo"/>
              <a:cs typeface="Heebo"/>
              <a:sym typeface="Heebo"/>
            </a:endParaRPr>
          </a:p>
          <a:p>
            <a:pPr marL="457200" marR="0" lvl="0" indent="0" algn="just" rtl="0">
              <a:lnSpc>
                <a:spcPct val="90000"/>
              </a:lnSpc>
              <a:spcBef>
                <a:spcPts val="1000"/>
              </a:spcBef>
              <a:spcAft>
                <a:spcPts val="0"/>
              </a:spcAft>
              <a:buClr>
                <a:srgbClr val="000000"/>
              </a:buClr>
              <a:buSzPts val="1600"/>
              <a:buFont typeface="Arial"/>
              <a:buNone/>
            </a:pPr>
            <a:endParaRPr sz="1600" b="0" i="0" u="none" strike="noStrike" cap="none" dirty="0">
              <a:solidFill>
                <a:schemeClr val="lt1"/>
              </a:solidFill>
              <a:latin typeface="Heebo"/>
              <a:ea typeface="Heebo"/>
              <a:cs typeface="Heebo"/>
              <a:sym typeface="Heebo"/>
            </a:endParaRPr>
          </a:p>
          <a:p>
            <a:pPr marL="228600" marR="0" lvl="0" indent="-152400" algn="just" rtl="0">
              <a:lnSpc>
                <a:spcPct val="90000"/>
              </a:lnSpc>
              <a:spcBef>
                <a:spcPts val="1000"/>
              </a:spcBef>
              <a:spcAft>
                <a:spcPts val="0"/>
              </a:spcAft>
              <a:buClr>
                <a:schemeClr val="lt1"/>
              </a:buClr>
              <a:buSzPts val="1600"/>
              <a:buFont typeface="Heebo"/>
              <a:buChar char="●"/>
            </a:pPr>
            <a:r>
              <a:rPr lang="pt-BR" sz="1600" b="0" i="0" u="none" strike="noStrike" cap="none" dirty="0">
                <a:solidFill>
                  <a:schemeClr val="lt1"/>
                </a:solidFill>
                <a:latin typeface="Heebo"/>
                <a:ea typeface="Heebo"/>
                <a:cs typeface="Heebo"/>
                <a:sym typeface="Heebo"/>
              </a:rPr>
              <a:t>O </a:t>
            </a:r>
            <a:r>
              <a:rPr lang="pt-BR" sz="1600" b="0" i="1" u="none" strike="noStrike" cap="none" dirty="0" err="1">
                <a:solidFill>
                  <a:schemeClr val="lt1"/>
                </a:solidFill>
                <a:latin typeface="Heebo"/>
                <a:ea typeface="Heebo"/>
                <a:cs typeface="Heebo"/>
                <a:sym typeface="Heebo"/>
              </a:rPr>
              <a:t>Hydrogen</a:t>
            </a:r>
            <a:r>
              <a:rPr lang="pt-BR" sz="1600" b="0" i="1" u="none" strike="noStrike" cap="none" dirty="0">
                <a:solidFill>
                  <a:schemeClr val="lt1"/>
                </a:solidFill>
                <a:latin typeface="Heebo"/>
                <a:ea typeface="Heebo"/>
                <a:cs typeface="Heebo"/>
                <a:sym typeface="Heebo"/>
              </a:rPr>
              <a:t> </a:t>
            </a:r>
            <a:r>
              <a:rPr lang="pt-BR" sz="1600" b="0" i="1" u="none" strike="noStrike" cap="none" dirty="0" err="1">
                <a:solidFill>
                  <a:schemeClr val="lt1"/>
                </a:solidFill>
                <a:latin typeface="Heebo"/>
                <a:ea typeface="Heebo"/>
                <a:cs typeface="Heebo"/>
                <a:sym typeface="Heebo"/>
              </a:rPr>
              <a:t>Council</a:t>
            </a:r>
            <a:r>
              <a:rPr lang="pt-BR" sz="1600" b="0" i="0" u="none" strike="noStrike" cap="none" dirty="0">
                <a:solidFill>
                  <a:schemeClr val="lt1"/>
                </a:solidFill>
                <a:latin typeface="Heebo"/>
                <a:ea typeface="Heebo"/>
                <a:cs typeface="Heebo"/>
                <a:sym typeface="Heebo"/>
              </a:rPr>
              <a:t>  (2020) estima que 70 GW de </a:t>
            </a:r>
            <a:r>
              <a:rPr lang="pt-BR" sz="1600" b="0" i="0" u="none" strike="noStrike" cap="none" dirty="0" err="1">
                <a:solidFill>
                  <a:schemeClr val="lt1"/>
                </a:solidFill>
                <a:latin typeface="Heebo"/>
                <a:ea typeface="Heebo"/>
                <a:cs typeface="Heebo"/>
                <a:sym typeface="Heebo"/>
              </a:rPr>
              <a:t>eletrolisadores</a:t>
            </a:r>
            <a:r>
              <a:rPr lang="pt-BR" sz="1600" b="0" i="0" u="none" strike="noStrike" cap="none" dirty="0">
                <a:solidFill>
                  <a:schemeClr val="lt1"/>
                </a:solidFill>
                <a:latin typeface="Heebo"/>
                <a:ea typeface="Heebo"/>
                <a:cs typeface="Heebo"/>
                <a:sym typeface="Heebo"/>
              </a:rPr>
              <a:t> implantados até 2030 já seriam suficientes, para tornar o H</a:t>
            </a:r>
            <a:r>
              <a:rPr lang="pt-BR" sz="1600" b="0" i="0" u="none" strike="noStrike" cap="none" baseline="-25000" dirty="0">
                <a:solidFill>
                  <a:schemeClr val="lt1"/>
                </a:solidFill>
                <a:latin typeface="Heebo"/>
                <a:ea typeface="Heebo"/>
                <a:cs typeface="Heebo"/>
                <a:sym typeface="Heebo"/>
              </a:rPr>
              <a:t>2</a:t>
            </a:r>
            <a:r>
              <a:rPr lang="pt-BR" sz="1600" b="0" i="0" u="none" strike="noStrike" cap="none" dirty="0">
                <a:solidFill>
                  <a:schemeClr val="lt1"/>
                </a:solidFill>
                <a:latin typeface="Heebo"/>
                <a:ea typeface="Heebo"/>
                <a:cs typeface="Heebo"/>
                <a:sym typeface="Heebo"/>
              </a:rPr>
              <a:t>V competitivo com o hidrogênio cinza.</a:t>
            </a:r>
            <a:endParaRPr sz="1600" b="0" i="0" u="none" strike="noStrike" cap="none" dirty="0">
              <a:solidFill>
                <a:schemeClr val="lt1"/>
              </a:solidFill>
              <a:latin typeface="Heebo"/>
              <a:ea typeface="Heebo"/>
              <a:cs typeface="Heebo"/>
              <a:sym typeface="Heebo"/>
            </a:endParaRPr>
          </a:p>
          <a:p>
            <a:pPr marL="457200" marR="0" lvl="0" indent="0" algn="just" rtl="0">
              <a:lnSpc>
                <a:spcPct val="90000"/>
              </a:lnSpc>
              <a:spcBef>
                <a:spcPts val="1000"/>
              </a:spcBef>
              <a:spcAft>
                <a:spcPts val="0"/>
              </a:spcAft>
              <a:buClr>
                <a:srgbClr val="000000"/>
              </a:buClr>
              <a:buSzPts val="1600"/>
              <a:buFont typeface="Arial"/>
              <a:buNone/>
            </a:pPr>
            <a:endParaRPr sz="1600" b="0" i="0" u="none" strike="noStrike" cap="none" dirty="0">
              <a:solidFill>
                <a:schemeClr val="lt1"/>
              </a:solidFill>
              <a:latin typeface="Heebo"/>
              <a:ea typeface="Heebo"/>
              <a:cs typeface="Heebo"/>
              <a:sym typeface="Heebo"/>
            </a:endParaRPr>
          </a:p>
          <a:p>
            <a:pPr marL="228600" marR="0" lvl="0" indent="-152400" algn="just" rtl="0">
              <a:lnSpc>
                <a:spcPct val="90000"/>
              </a:lnSpc>
              <a:spcBef>
                <a:spcPts val="1000"/>
              </a:spcBef>
              <a:spcAft>
                <a:spcPts val="0"/>
              </a:spcAft>
              <a:buClr>
                <a:schemeClr val="lt1"/>
              </a:buClr>
              <a:buSzPts val="1600"/>
              <a:buFont typeface="Heebo"/>
              <a:buChar char="●"/>
            </a:pPr>
            <a:r>
              <a:rPr lang="pt-BR" sz="1600" b="0" i="0" u="none" strike="noStrike" cap="none" dirty="0">
                <a:solidFill>
                  <a:schemeClr val="lt1"/>
                </a:solidFill>
                <a:latin typeface="Heebo"/>
                <a:ea typeface="Heebo"/>
                <a:cs typeface="Heebo"/>
                <a:sym typeface="Heebo"/>
              </a:rPr>
              <a:t>Considerando o Nordeste brasileiro, cada 1 milhão de toneladas de H</a:t>
            </a:r>
            <a:r>
              <a:rPr lang="pt-BR" sz="1600" b="0" i="0" u="none" strike="noStrike" cap="none" baseline="-25000" dirty="0">
                <a:solidFill>
                  <a:schemeClr val="lt1"/>
                </a:solidFill>
                <a:latin typeface="Heebo"/>
                <a:ea typeface="Heebo"/>
                <a:cs typeface="Heebo"/>
                <a:sym typeface="Heebo"/>
              </a:rPr>
              <a:t>2</a:t>
            </a:r>
            <a:r>
              <a:rPr lang="pt-BR" sz="1600" b="0" i="0" u="none" strike="noStrike" cap="none" dirty="0">
                <a:solidFill>
                  <a:schemeClr val="lt1"/>
                </a:solidFill>
                <a:latin typeface="Heebo"/>
                <a:ea typeface="Heebo"/>
                <a:cs typeface="Heebo"/>
                <a:sym typeface="Heebo"/>
              </a:rPr>
              <a:t>V por ano representa cerca de 6GW de eletrólise (US$ 6 bilhões em investimentos) e 16 GW de Energia Renovável (US$ 16 bilhões em investimentos).</a:t>
            </a:r>
            <a:endParaRPr sz="1600" b="0" i="0" u="none" strike="noStrike" cap="none" dirty="0">
              <a:solidFill>
                <a:schemeClr val="lt1"/>
              </a:solidFill>
              <a:latin typeface="Heebo"/>
              <a:ea typeface="Heebo"/>
              <a:cs typeface="Heebo"/>
              <a:sym typeface="Heebo"/>
            </a:endParaRPr>
          </a:p>
        </p:txBody>
      </p:sp>
      <p:pic>
        <p:nvPicPr>
          <p:cNvPr id="270" name="Google Shape;270;p25"/>
          <p:cNvPicPr preferRelativeResize="0"/>
          <p:nvPr/>
        </p:nvPicPr>
        <p:blipFill rotWithShape="1">
          <a:blip r:embed="rId4">
            <a:alphaModFix/>
          </a:blip>
          <a:srcRect l="2634" r="3265"/>
          <a:stretch/>
        </p:blipFill>
        <p:spPr>
          <a:xfrm>
            <a:off x="5809525" y="2014924"/>
            <a:ext cx="5230199" cy="3968600"/>
          </a:xfrm>
          <a:prstGeom prst="rect">
            <a:avLst/>
          </a:prstGeom>
          <a:noFill/>
          <a:ln>
            <a:noFill/>
          </a:ln>
        </p:spPr>
      </p:pic>
      <p:sp>
        <p:nvSpPr>
          <p:cNvPr id="271" name="Google Shape;271;p25"/>
          <p:cNvSpPr/>
          <p:nvPr/>
        </p:nvSpPr>
        <p:spPr>
          <a:xfrm>
            <a:off x="5725925" y="5188668"/>
            <a:ext cx="883500" cy="4311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72" name="Google Shape;272;p25"/>
          <p:cNvSpPr txBox="1"/>
          <p:nvPr/>
        </p:nvSpPr>
        <p:spPr>
          <a:xfrm>
            <a:off x="2068050" y="676200"/>
            <a:ext cx="8055900" cy="792000"/>
          </a:xfrm>
          <a:prstGeom prst="rect">
            <a:avLst/>
          </a:prstGeom>
          <a:noFill/>
          <a:ln>
            <a:noFill/>
          </a:ln>
        </p:spPr>
        <p:txBody>
          <a:bodyPr spcFirstLastPara="1" wrap="square" lIns="91375" tIns="91375" rIns="91375" bIns="91375" anchor="ctr" anchorCtr="0">
            <a:noAutofit/>
          </a:bodyPr>
          <a:lstStyle/>
          <a:p>
            <a:pPr marL="0" marR="0" lvl="0" indent="0" algn="ctr" rtl="0">
              <a:lnSpc>
                <a:spcPct val="100000"/>
              </a:lnSpc>
              <a:spcBef>
                <a:spcPts val="0"/>
              </a:spcBef>
              <a:spcAft>
                <a:spcPts val="0"/>
              </a:spcAft>
              <a:buClr>
                <a:srgbClr val="294667"/>
              </a:buClr>
              <a:buSzPts val="1400"/>
              <a:buFont typeface="Merriweather"/>
              <a:buNone/>
            </a:pPr>
            <a:r>
              <a:rPr lang="pt-BR" sz="3300" b="1" i="0" u="none" strike="noStrike" cap="none">
                <a:solidFill>
                  <a:schemeClr val="lt1"/>
                </a:solidFill>
                <a:latin typeface="Heebo Medium"/>
                <a:ea typeface="Heebo Medium"/>
                <a:cs typeface="Heebo Medium"/>
                <a:sym typeface="Heebo Medium"/>
              </a:rPr>
              <a:t>Energia renovável necessária</a:t>
            </a:r>
            <a:endParaRPr sz="3300" b="1" i="0" u="none" strike="noStrike" cap="none">
              <a:solidFill>
                <a:schemeClr val="lt1"/>
              </a:solidFill>
              <a:latin typeface="Heebo Medium"/>
              <a:ea typeface="Heebo Medium"/>
              <a:cs typeface="Heebo Medium"/>
              <a:sym typeface="Heebo Medium"/>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pic>
        <p:nvPicPr>
          <p:cNvPr id="287" name="Google Shape;287;p27"/>
          <p:cNvPicPr preferRelativeResize="0"/>
          <p:nvPr/>
        </p:nvPicPr>
        <p:blipFill>
          <a:blip r:embed="rId3">
            <a:alphaModFix/>
          </a:blip>
          <a:stretch>
            <a:fillRect/>
          </a:stretch>
        </p:blipFill>
        <p:spPr>
          <a:xfrm>
            <a:off x="0" y="0"/>
            <a:ext cx="12192000" cy="6857995"/>
          </a:xfrm>
          <a:prstGeom prst="rect">
            <a:avLst/>
          </a:prstGeom>
          <a:noFill/>
          <a:ln>
            <a:noFill/>
          </a:ln>
        </p:spPr>
      </p:pic>
      <p:sp>
        <p:nvSpPr>
          <p:cNvPr id="288" name="Google Shape;288;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1800"/>
              <a:buNone/>
            </a:pPr>
            <a:r>
              <a:rPr lang="pt-BR">
                <a:solidFill>
                  <a:schemeClr val="lt1"/>
                </a:solidFill>
                <a:latin typeface="Heebo Black"/>
                <a:ea typeface="Heebo Black"/>
                <a:cs typeface="Heebo Black"/>
                <a:sym typeface="Heebo Black"/>
              </a:rPr>
              <a:t>O que o </a:t>
            </a:r>
            <a:r>
              <a:rPr lang="pt-BR" b="1">
                <a:solidFill>
                  <a:schemeClr val="lt1"/>
                </a:solidFill>
                <a:latin typeface="Heebo"/>
                <a:ea typeface="Heebo"/>
                <a:cs typeface="Heebo"/>
                <a:sym typeface="Heebo"/>
              </a:rPr>
              <a:t>H</a:t>
            </a:r>
            <a:r>
              <a:rPr lang="pt-BR" b="1" baseline="-25000">
                <a:solidFill>
                  <a:schemeClr val="lt1"/>
                </a:solidFill>
                <a:latin typeface="Heebo"/>
                <a:ea typeface="Heebo"/>
                <a:cs typeface="Heebo"/>
                <a:sym typeface="Heebo"/>
              </a:rPr>
              <a:t>2</a:t>
            </a:r>
            <a:r>
              <a:rPr lang="pt-BR" b="1">
                <a:solidFill>
                  <a:schemeClr val="lt1"/>
                </a:solidFill>
                <a:latin typeface="Heebo"/>
                <a:ea typeface="Heebo"/>
                <a:cs typeface="Heebo"/>
                <a:sym typeface="Heebo"/>
              </a:rPr>
              <a:t>V</a:t>
            </a:r>
            <a:r>
              <a:rPr lang="pt-BR">
                <a:solidFill>
                  <a:schemeClr val="lt1"/>
                </a:solidFill>
                <a:latin typeface="Heebo Black"/>
                <a:ea typeface="Heebo Black"/>
                <a:cs typeface="Heebo Black"/>
                <a:sym typeface="Heebo Black"/>
              </a:rPr>
              <a:t> não é?</a:t>
            </a:r>
            <a:endParaRPr>
              <a:solidFill>
                <a:schemeClr val="lt1"/>
              </a:solidFill>
              <a:latin typeface="Heebo Black"/>
              <a:ea typeface="Heebo Black"/>
              <a:cs typeface="Heebo Black"/>
              <a:sym typeface="Heebo Black"/>
            </a:endParaRPr>
          </a:p>
        </p:txBody>
      </p:sp>
      <p:sp>
        <p:nvSpPr>
          <p:cNvPr id="289" name="Google Shape;289;p27"/>
          <p:cNvSpPr txBox="1">
            <a:spLocks noGrp="1"/>
          </p:cNvSpPr>
          <p:nvPr>
            <p:ph type="body" idx="1"/>
          </p:nvPr>
        </p:nvSpPr>
        <p:spPr>
          <a:xfrm>
            <a:off x="838200" y="2130425"/>
            <a:ext cx="10515600" cy="4351200"/>
          </a:xfrm>
          <a:prstGeom prst="rect">
            <a:avLst/>
          </a:prstGeom>
          <a:noFill/>
          <a:ln>
            <a:noFill/>
          </a:ln>
        </p:spPr>
        <p:txBody>
          <a:bodyPr spcFirstLastPara="1" wrap="square" lIns="91425" tIns="45700" rIns="91425" bIns="45700" anchor="t" anchorCtr="0">
            <a:normAutofit/>
          </a:bodyPr>
          <a:lstStyle/>
          <a:p>
            <a:pPr marL="457200" lvl="0" indent="-355600" algn="ctr" rtl="0">
              <a:spcBef>
                <a:spcPts val="1000"/>
              </a:spcBef>
              <a:spcAft>
                <a:spcPts val="0"/>
              </a:spcAft>
              <a:buClr>
                <a:schemeClr val="lt1"/>
              </a:buClr>
              <a:buSzPts val="2000"/>
              <a:buFont typeface="Heebo"/>
              <a:buChar char="•"/>
            </a:pPr>
            <a:r>
              <a:rPr lang="pt-BR" sz="2000" dirty="0">
                <a:solidFill>
                  <a:schemeClr val="lt1"/>
                </a:solidFill>
                <a:latin typeface="Heebo"/>
                <a:ea typeface="Heebo"/>
                <a:cs typeface="Heebo"/>
                <a:sym typeface="Heebo"/>
              </a:rPr>
              <a:t>O H2V não é um combustível, é um vetor energético que será usado, majoritariamente, para reduzir o conteúdo de carbono dos processos produtivos </a:t>
            </a:r>
            <a:r>
              <a:rPr lang="en-US" sz="2000" dirty="0" err="1">
                <a:solidFill>
                  <a:schemeClr val="lt1"/>
                </a:solidFill>
                <a:latin typeface="Heebo"/>
                <a:ea typeface="Heebo"/>
                <a:cs typeface="Heebo"/>
                <a:sym typeface="Heebo"/>
              </a:rPr>
              <a:t>ou</a:t>
            </a:r>
            <a:r>
              <a:rPr lang="en-US" sz="2000" dirty="0">
                <a:solidFill>
                  <a:schemeClr val="lt1"/>
                </a:solidFill>
                <a:latin typeface="Heebo"/>
                <a:ea typeface="Heebo"/>
                <a:cs typeface="Heebo"/>
                <a:sym typeface="Heebo"/>
              </a:rPr>
              <a:t> </a:t>
            </a:r>
            <a:r>
              <a:rPr lang="pt-BR" sz="2000" dirty="0">
                <a:solidFill>
                  <a:schemeClr val="lt1"/>
                </a:solidFill>
                <a:latin typeface="Heebo"/>
                <a:ea typeface="Heebo"/>
                <a:cs typeface="Heebo"/>
                <a:sym typeface="Heebo"/>
              </a:rPr>
              <a:t>armazenando energia para uso posterior em sistemas de células de combustível.</a:t>
            </a:r>
            <a:br>
              <a:rPr lang="pt-BR" sz="2000" dirty="0">
                <a:solidFill>
                  <a:schemeClr val="lt1"/>
                </a:solidFill>
                <a:latin typeface="Heebo"/>
                <a:ea typeface="Heebo"/>
                <a:cs typeface="Heebo"/>
                <a:sym typeface="Heebo"/>
              </a:rPr>
            </a:br>
            <a:endParaRPr sz="2000" dirty="0">
              <a:solidFill>
                <a:schemeClr val="lt1"/>
              </a:solidFill>
              <a:latin typeface="Heebo"/>
              <a:ea typeface="Heebo"/>
              <a:cs typeface="Heebo"/>
              <a:sym typeface="Heebo"/>
            </a:endParaRPr>
          </a:p>
          <a:p>
            <a:pPr marL="457200" lvl="0" indent="-355600" algn="ctr" rtl="0">
              <a:spcBef>
                <a:spcPts val="0"/>
              </a:spcBef>
              <a:spcAft>
                <a:spcPts val="0"/>
              </a:spcAft>
              <a:buClr>
                <a:schemeClr val="lt1"/>
              </a:buClr>
              <a:buSzPts val="2000"/>
              <a:buFont typeface="Heebo"/>
              <a:buChar char="•"/>
            </a:pPr>
            <a:r>
              <a:rPr lang="pt-BR" sz="2000" dirty="0">
                <a:solidFill>
                  <a:schemeClr val="lt1"/>
                </a:solidFill>
                <a:latin typeface="Heebo"/>
                <a:ea typeface="Heebo"/>
                <a:cs typeface="Heebo"/>
                <a:sym typeface="Heebo"/>
              </a:rPr>
              <a:t>Não é uma solução de energia completamente livre de emissões, pois sua produção pode envolver emissões de carbono, dependendo da fonte de energia utilizada na eletrólise.</a:t>
            </a:r>
          </a:p>
          <a:p>
            <a:pPr marL="457200" lvl="0" indent="-355600" algn="ctr" rtl="0">
              <a:spcBef>
                <a:spcPts val="0"/>
              </a:spcBef>
              <a:spcAft>
                <a:spcPts val="0"/>
              </a:spcAft>
              <a:buClr>
                <a:schemeClr val="lt1"/>
              </a:buClr>
              <a:buSzPts val="2000"/>
              <a:buFont typeface="Heebo"/>
              <a:buChar char="•"/>
            </a:pPr>
            <a:endParaRPr lang="pt-BR" sz="2000" dirty="0">
              <a:solidFill>
                <a:schemeClr val="lt1"/>
              </a:solidFill>
              <a:latin typeface="Heebo"/>
              <a:ea typeface="Heebo"/>
              <a:cs typeface="Heebo"/>
              <a:sym typeface="Heebo"/>
            </a:endParaRPr>
          </a:p>
          <a:p>
            <a:pPr marL="457200" lvl="0" indent="-355600" algn="ctr" rtl="0">
              <a:spcBef>
                <a:spcPts val="0"/>
              </a:spcBef>
              <a:spcAft>
                <a:spcPts val="0"/>
              </a:spcAft>
              <a:buClr>
                <a:schemeClr val="lt1"/>
              </a:buClr>
              <a:buSzPts val="2000"/>
              <a:buFont typeface="Heebo"/>
              <a:buChar char="•"/>
            </a:pPr>
            <a:r>
              <a:rPr lang="pt-BR" sz="2000" dirty="0">
                <a:solidFill>
                  <a:schemeClr val="lt1"/>
                </a:solidFill>
                <a:latin typeface="Heebo"/>
                <a:ea typeface="Heebo"/>
                <a:cs typeface="Heebo"/>
                <a:sym typeface="Heebo"/>
              </a:rPr>
              <a:t>Não é um produto primário, pelo contrário, trata-se de uma indústria altamente sofisticada e intensiva em capital e tecnologia.</a:t>
            </a:r>
          </a:p>
          <a:p>
            <a:pPr marL="457200" lvl="0" indent="-355600" algn="ctr" rtl="0">
              <a:spcBef>
                <a:spcPts val="0"/>
              </a:spcBef>
              <a:spcAft>
                <a:spcPts val="0"/>
              </a:spcAft>
              <a:buClr>
                <a:schemeClr val="lt1"/>
              </a:buClr>
              <a:buSzPts val="2000"/>
              <a:buFont typeface="Heebo"/>
              <a:buChar char="•"/>
            </a:pPr>
            <a:endParaRPr lang="pt-BR" sz="2000">
              <a:solidFill>
                <a:schemeClr val="lt1"/>
              </a:solidFill>
              <a:latin typeface="Heebo"/>
              <a:ea typeface="Heebo"/>
              <a:cs typeface="Heebo"/>
              <a:sym typeface="Heebo"/>
            </a:endParaRPr>
          </a:p>
          <a:p>
            <a:pPr marL="457200" lvl="0" indent="-355600" algn="ctr" rtl="0">
              <a:spcBef>
                <a:spcPts val="0"/>
              </a:spcBef>
              <a:spcAft>
                <a:spcPts val="0"/>
              </a:spcAft>
              <a:buClr>
                <a:schemeClr val="lt1"/>
              </a:buClr>
              <a:buSzPts val="2000"/>
              <a:buFont typeface="Heebo"/>
              <a:buChar char="•"/>
            </a:pPr>
            <a:endParaRPr sz="2000" dirty="0">
              <a:solidFill>
                <a:schemeClr val="lt1"/>
              </a:solidFill>
              <a:latin typeface="Heebo"/>
              <a:ea typeface="Heebo"/>
              <a:cs typeface="Heebo"/>
              <a:sym typeface="Heebo"/>
            </a:endParaRPr>
          </a:p>
          <a:p>
            <a:pPr marL="457200" lvl="0" indent="-228600" algn="ctr" rtl="0">
              <a:lnSpc>
                <a:spcPct val="90000"/>
              </a:lnSpc>
              <a:spcBef>
                <a:spcPts val="1000"/>
              </a:spcBef>
              <a:spcAft>
                <a:spcPts val="0"/>
              </a:spcAft>
              <a:buClr>
                <a:schemeClr val="dk1"/>
              </a:buClr>
              <a:buSzPts val="1800"/>
              <a:buNone/>
            </a:pPr>
            <a:endParaRPr sz="2500" dirty="0">
              <a:solidFill>
                <a:schemeClr val="lt1"/>
              </a:solidFill>
              <a:latin typeface="Heebo"/>
              <a:ea typeface="Heebo"/>
              <a:cs typeface="Heebo"/>
              <a:sym typeface="Heebo"/>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pic>
        <p:nvPicPr>
          <p:cNvPr id="294" name="Google Shape;294;p28"/>
          <p:cNvPicPr preferRelativeResize="0"/>
          <p:nvPr/>
        </p:nvPicPr>
        <p:blipFill>
          <a:blip r:embed="rId3">
            <a:alphaModFix/>
          </a:blip>
          <a:stretch>
            <a:fillRect/>
          </a:stretch>
        </p:blipFill>
        <p:spPr>
          <a:xfrm>
            <a:off x="0" y="0"/>
            <a:ext cx="12192000" cy="6857995"/>
          </a:xfrm>
          <a:prstGeom prst="rect">
            <a:avLst/>
          </a:prstGeom>
          <a:noFill/>
          <a:ln>
            <a:noFill/>
          </a:ln>
        </p:spPr>
      </p:pic>
      <p:sp>
        <p:nvSpPr>
          <p:cNvPr id="295" name="Google Shape;295;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1800"/>
              <a:buNone/>
            </a:pPr>
            <a:r>
              <a:rPr lang="pt-BR">
                <a:solidFill>
                  <a:schemeClr val="lt1"/>
                </a:solidFill>
                <a:latin typeface="Heebo Black"/>
                <a:ea typeface="Heebo Black"/>
                <a:cs typeface="Heebo Black"/>
                <a:sym typeface="Heebo Black"/>
              </a:rPr>
              <a:t>Oportunidades</a:t>
            </a:r>
            <a:endParaRPr>
              <a:solidFill>
                <a:schemeClr val="lt1"/>
              </a:solidFill>
              <a:latin typeface="Heebo Black"/>
              <a:ea typeface="Heebo Black"/>
              <a:cs typeface="Heebo Black"/>
              <a:sym typeface="Heebo Black"/>
            </a:endParaRPr>
          </a:p>
        </p:txBody>
      </p:sp>
      <p:sp>
        <p:nvSpPr>
          <p:cNvPr id="296" name="Google Shape;296;p28"/>
          <p:cNvSpPr txBox="1">
            <a:spLocks noGrp="1"/>
          </p:cNvSpPr>
          <p:nvPr>
            <p:ph type="body" idx="1"/>
          </p:nvPr>
        </p:nvSpPr>
        <p:spPr>
          <a:xfrm>
            <a:off x="838200" y="1673225"/>
            <a:ext cx="10515600" cy="4351200"/>
          </a:xfrm>
          <a:prstGeom prst="rect">
            <a:avLst/>
          </a:prstGeom>
          <a:noFill/>
          <a:ln>
            <a:noFill/>
          </a:ln>
        </p:spPr>
        <p:txBody>
          <a:bodyPr spcFirstLastPara="1" wrap="square" lIns="91425" tIns="45700" rIns="91425" bIns="45700" anchor="t" anchorCtr="0">
            <a:noAutofit/>
          </a:bodyPr>
          <a:lstStyle/>
          <a:p>
            <a:pPr marL="457200" lvl="0" indent="-355600" algn="ctr" rtl="0">
              <a:spcBef>
                <a:spcPts val="1000"/>
              </a:spcBef>
              <a:spcAft>
                <a:spcPts val="0"/>
              </a:spcAft>
              <a:buClr>
                <a:schemeClr val="lt1"/>
              </a:buClr>
              <a:buSzPts val="2000"/>
              <a:buFont typeface="Heebo"/>
              <a:buChar char="•"/>
            </a:pPr>
            <a:r>
              <a:rPr lang="pt-BR" sz="2000" dirty="0">
                <a:solidFill>
                  <a:schemeClr val="lt1"/>
                </a:solidFill>
                <a:latin typeface="Heebo"/>
                <a:ea typeface="Heebo"/>
                <a:cs typeface="Heebo"/>
                <a:sym typeface="Heebo"/>
              </a:rPr>
              <a:t>Diversificação da matriz energética, reduzindo a dependência de combustíveis fósseis e aumentando a segurança energética.</a:t>
            </a:r>
            <a:br>
              <a:rPr lang="pt-BR" sz="2000" dirty="0">
                <a:solidFill>
                  <a:schemeClr val="lt1"/>
                </a:solidFill>
                <a:latin typeface="Heebo"/>
                <a:ea typeface="Heebo"/>
                <a:cs typeface="Heebo"/>
                <a:sym typeface="Heebo"/>
              </a:rPr>
            </a:br>
            <a:endParaRPr sz="2000" dirty="0">
              <a:solidFill>
                <a:schemeClr val="lt1"/>
              </a:solidFill>
              <a:latin typeface="Heebo"/>
              <a:ea typeface="Heebo"/>
              <a:cs typeface="Heebo"/>
              <a:sym typeface="Heebo"/>
            </a:endParaRPr>
          </a:p>
          <a:p>
            <a:pPr marL="457200" lvl="0" indent="-355600" algn="ctr" rtl="0">
              <a:spcBef>
                <a:spcPts val="0"/>
              </a:spcBef>
              <a:spcAft>
                <a:spcPts val="0"/>
              </a:spcAft>
              <a:buClr>
                <a:schemeClr val="lt1"/>
              </a:buClr>
              <a:buSzPts val="2000"/>
              <a:buFont typeface="Heebo"/>
              <a:buChar char="•"/>
            </a:pPr>
            <a:r>
              <a:rPr lang="pt-BR" sz="2000" dirty="0">
                <a:solidFill>
                  <a:schemeClr val="lt1"/>
                </a:solidFill>
                <a:latin typeface="Heebo"/>
                <a:ea typeface="Heebo"/>
                <a:cs typeface="Heebo"/>
                <a:sym typeface="Heebo"/>
              </a:rPr>
              <a:t>Estímulo ao desenvolvimento de tecnologias de energia renovável, como solar e eólica, devido à necessidade de produção de hidrogênio verde.</a:t>
            </a:r>
            <a:br>
              <a:rPr lang="pt-BR" sz="2000" dirty="0">
                <a:solidFill>
                  <a:schemeClr val="lt1"/>
                </a:solidFill>
                <a:latin typeface="Heebo"/>
                <a:ea typeface="Heebo"/>
                <a:cs typeface="Heebo"/>
                <a:sym typeface="Heebo"/>
              </a:rPr>
            </a:br>
            <a:endParaRPr sz="2000" dirty="0">
              <a:solidFill>
                <a:schemeClr val="lt1"/>
              </a:solidFill>
              <a:latin typeface="Heebo"/>
              <a:ea typeface="Heebo"/>
              <a:cs typeface="Heebo"/>
              <a:sym typeface="Heebo"/>
            </a:endParaRPr>
          </a:p>
          <a:p>
            <a:pPr marL="457200" lvl="0" indent="-355600" algn="ctr" rtl="0">
              <a:spcBef>
                <a:spcPts val="0"/>
              </a:spcBef>
              <a:spcAft>
                <a:spcPts val="0"/>
              </a:spcAft>
              <a:buClr>
                <a:schemeClr val="lt1"/>
              </a:buClr>
              <a:buSzPts val="2000"/>
              <a:buFont typeface="Heebo"/>
              <a:buChar char="•"/>
            </a:pPr>
            <a:r>
              <a:rPr lang="pt-BR" sz="2000" dirty="0">
                <a:solidFill>
                  <a:schemeClr val="lt1"/>
                </a:solidFill>
                <a:latin typeface="Heebo"/>
                <a:ea typeface="Heebo"/>
                <a:cs typeface="Heebo"/>
                <a:sym typeface="Heebo"/>
              </a:rPr>
              <a:t>Fomento à inovação e criação de empregos na cadeia de valor do hidrogênio, desde a produção até a distribuição e utilização em diferentes setores.</a:t>
            </a:r>
            <a:br>
              <a:rPr lang="pt-BR" sz="2000" dirty="0">
                <a:solidFill>
                  <a:schemeClr val="lt1"/>
                </a:solidFill>
                <a:latin typeface="Heebo"/>
                <a:ea typeface="Heebo"/>
                <a:cs typeface="Heebo"/>
                <a:sym typeface="Heebo"/>
              </a:rPr>
            </a:br>
            <a:endParaRPr sz="2000" dirty="0">
              <a:solidFill>
                <a:schemeClr val="lt1"/>
              </a:solidFill>
              <a:latin typeface="Heebo"/>
              <a:ea typeface="Heebo"/>
              <a:cs typeface="Heebo"/>
              <a:sym typeface="Heebo"/>
            </a:endParaRPr>
          </a:p>
          <a:p>
            <a:pPr marL="457200" lvl="0" indent="-355600" algn="ctr" rtl="0">
              <a:spcBef>
                <a:spcPts val="0"/>
              </a:spcBef>
              <a:spcAft>
                <a:spcPts val="0"/>
              </a:spcAft>
              <a:buClr>
                <a:schemeClr val="lt1"/>
              </a:buClr>
              <a:buSzPts val="2000"/>
              <a:buFont typeface="Heebo"/>
              <a:buChar char="•"/>
            </a:pPr>
            <a:r>
              <a:rPr lang="pt-BR" sz="2000" dirty="0">
                <a:solidFill>
                  <a:schemeClr val="lt1"/>
                </a:solidFill>
                <a:latin typeface="Heebo"/>
                <a:ea typeface="Heebo"/>
                <a:cs typeface="Heebo"/>
                <a:sym typeface="Heebo"/>
              </a:rPr>
              <a:t>Potencial para redução das emissões de gases de efeito estufa, especialmente se a produção de hidrogênio for baseada em fontes renováveis.</a:t>
            </a:r>
            <a:br>
              <a:rPr lang="pt-BR" sz="2000" dirty="0">
                <a:solidFill>
                  <a:schemeClr val="lt1"/>
                </a:solidFill>
                <a:latin typeface="Heebo"/>
                <a:ea typeface="Heebo"/>
                <a:cs typeface="Heebo"/>
                <a:sym typeface="Heebo"/>
              </a:rPr>
            </a:br>
            <a:endParaRPr sz="2000" dirty="0">
              <a:solidFill>
                <a:schemeClr val="lt1"/>
              </a:solidFill>
              <a:latin typeface="Heebo"/>
              <a:ea typeface="Heebo"/>
              <a:cs typeface="Heebo"/>
              <a:sym typeface="Heebo"/>
            </a:endParaRPr>
          </a:p>
          <a:p>
            <a:pPr marL="457200" lvl="0" indent="-355600" algn="ctr" rtl="0">
              <a:spcBef>
                <a:spcPts val="0"/>
              </a:spcBef>
              <a:spcAft>
                <a:spcPts val="0"/>
              </a:spcAft>
              <a:buClr>
                <a:schemeClr val="lt1"/>
              </a:buClr>
              <a:buSzPts val="2000"/>
              <a:buFont typeface="Heebo"/>
              <a:buChar char="•"/>
            </a:pPr>
            <a:r>
              <a:rPr lang="pt-BR" sz="2000" dirty="0">
                <a:solidFill>
                  <a:schemeClr val="lt1"/>
                </a:solidFill>
                <a:latin typeface="Heebo"/>
                <a:ea typeface="Heebo"/>
                <a:cs typeface="Heebo"/>
                <a:sym typeface="Heebo"/>
              </a:rPr>
              <a:t>Promoção de parcerias internacionais para comércio de hidrogênio e tecnologias associadas, impulsionando a cooperação e o intercâmbio tecnológico entre países.</a:t>
            </a:r>
            <a:endParaRPr sz="2000" dirty="0">
              <a:solidFill>
                <a:schemeClr val="lt1"/>
              </a:solidFill>
              <a:latin typeface="Heebo"/>
              <a:ea typeface="Heebo"/>
              <a:cs typeface="Heebo"/>
              <a:sym typeface="Heebo"/>
            </a:endParaRPr>
          </a:p>
          <a:p>
            <a:pPr marL="0" lvl="0" indent="0" algn="ctr" rtl="0">
              <a:lnSpc>
                <a:spcPct val="90000"/>
              </a:lnSpc>
              <a:spcBef>
                <a:spcPts val="1000"/>
              </a:spcBef>
              <a:spcAft>
                <a:spcPts val="0"/>
              </a:spcAft>
              <a:buNone/>
            </a:pPr>
            <a:endParaRPr dirty="0">
              <a:solidFill>
                <a:schemeClr val="lt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pic>
        <p:nvPicPr>
          <p:cNvPr id="301" name="Google Shape;301;p29"/>
          <p:cNvPicPr preferRelativeResize="0"/>
          <p:nvPr/>
        </p:nvPicPr>
        <p:blipFill>
          <a:blip r:embed="rId3">
            <a:alphaModFix/>
          </a:blip>
          <a:stretch>
            <a:fillRect/>
          </a:stretch>
        </p:blipFill>
        <p:spPr>
          <a:xfrm>
            <a:off x="0" y="0"/>
            <a:ext cx="12192000" cy="6857995"/>
          </a:xfrm>
          <a:prstGeom prst="rect">
            <a:avLst/>
          </a:prstGeom>
          <a:noFill/>
          <a:ln>
            <a:noFill/>
          </a:ln>
        </p:spPr>
      </p:pic>
      <p:sp>
        <p:nvSpPr>
          <p:cNvPr id="302" name="Google Shape;302;p29"/>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1800"/>
              <a:buNone/>
            </a:pPr>
            <a:r>
              <a:rPr lang="pt-BR">
                <a:solidFill>
                  <a:schemeClr val="lt1"/>
                </a:solidFill>
                <a:latin typeface="Heebo Black"/>
                <a:ea typeface="Heebo Black"/>
                <a:cs typeface="Heebo Black"/>
                <a:sym typeface="Heebo Black"/>
              </a:rPr>
              <a:t>Desafios</a:t>
            </a:r>
            <a:endParaRPr>
              <a:solidFill>
                <a:schemeClr val="lt1"/>
              </a:solidFill>
              <a:latin typeface="Heebo Black"/>
              <a:ea typeface="Heebo Black"/>
              <a:cs typeface="Heebo Black"/>
              <a:sym typeface="Heebo Black"/>
            </a:endParaRPr>
          </a:p>
          <a:p>
            <a:pPr marL="0" lvl="0" indent="0" algn="ctr" rtl="0">
              <a:lnSpc>
                <a:spcPct val="90000"/>
              </a:lnSpc>
              <a:spcBef>
                <a:spcPts val="0"/>
              </a:spcBef>
              <a:spcAft>
                <a:spcPts val="0"/>
              </a:spcAft>
              <a:buClr>
                <a:schemeClr val="dk1"/>
              </a:buClr>
              <a:buSzPts val="1800"/>
              <a:buNone/>
            </a:pPr>
            <a:r>
              <a:rPr lang="pt-BR" sz="1800">
                <a:solidFill>
                  <a:schemeClr val="lt1"/>
                </a:solidFill>
                <a:latin typeface="Heebo Light"/>
                <a:ea typeface="Heebo Light"/>
                <a:cs typeface="Heebo Light"/>
                <a:sym typeface="Heebo Light"/>
              </a:rPr>
              <a:t>Fonte: CNI 2024</a:t>
            </a:r>
            <a:endParaRPr sz="1800">
              <a:solidFill>
                <a:schemeClr val="lt1"/>
              </a:solidFill>
              <a:latin typeface="Heebo Light"/>
              <a:ea typeface="Heebo Light"/>
              <a:cs typeface="Heebo Light"/>
              <a:sym typeface="Heebo Light"/>
            </a:endParaRPr>
          </a:p>
        </p:txBody>
      </p:sp>
      <p:sp>
        <p:nvSpPr>
          <p:cNvPr id="303" name="Google Shape;303;p29"/>
          <p:cNvSpPr txBox="1"/>
          <p:nvPr/>
        </p:nvSpPr>
        <p:spPr>
          <a:xfrm>
            <a:off x="1397800" y="1747525"/>
            <a:ext cx="9037200" cy="427200"/>
          </a:xfrm>
          <a:prstGeom prst="rect">
            <a:avLst/>
          </a:prstGeom>
          <a:noFill/>
          <a:ln>
            <a:noFill/>
          </a:ln>
        </p:spPr>
        <p:txBody>
          <a:bodyPr spcFirstLastPara="1" wrap="square" lIns="91425" tIns="91425" rIns="91425" bIns="91425" anchor="t" anchorCtr="0">
            <a:noAutofit/>
          </a:bodyPr>
          <a:lstStyle/>
          <a:p>
            <a:pPr marL="457200" lvl="0" indent="-336550" algn="l" rtl="0">
              <a:spcBef>
                <a:spcPts val="0"/>
              </a:spcBef>
              <a:spcAft>
                <a:spcPts val="0"/>
              </a:spcAft>
              <a:buClr>
                <a:schemeClr val="lt1"/>
              </a:buClr>
              <a:buSzPts val="1700"/>
              <a:buFont typeface="Heebo Light"/>
              <a:buAutoNum type="arabicPeriod"/>
            </a:pPr>
            <a:r>
              <a:rPr lang="pt-BR" sz="1700">
                <a:solidFill>
                  <a:schemeClr val="lt1"/>
                </a:solidFill>
                <a:latin typeface="Heebo Light"/>
                <a:ea typeface="Heebo Light"/>
                <a:cs typeface="Heebo Light"/>
                <a:sym typeface="Heebo Light"/>
              </a:rPr>
              <a:t>Desenvolvimento de tecnologia industrial e Infraestrutura maduras e de qualidade, para atender aos requisitos de projetos de H2.</a:t>
            </a:r>
            <a:endParaRPr sz="1700">
              <a:solidFill>
                <a:schemeClr val="lt1"/>
              </a:solidFill>
              <a:latin typeface="Heebo Light"/>
              <a:ea typeface="Heebo Light"/>
              <a:cs typeface="Heebo Light"/>
              <a:sym typeface="Heebo Light"/>
            </a:endParaRPr>
          </a:p>
          <a:p>
            <a:pPr marL="457200" lvl="0" indent="0" algn="l" rtl="0">
              <a:spcBef>
                <a:spcPts val="0"/>
              </a:spcBef>
              <a:spcAft>
                <a:spcPts val="0"/>
              </a:spcAft>
              <a:buNone/>
            </a:pPr>
            <a:endParaRPr sz="1700">
              <a:solidFill>
                <a:schemeClr val="lt1"/>
              </a:solidFill>
              <a:latin typeface="Heebo Light"/>
              <a:ea typeface="Heebo Light"/>
              <a:cs typeface="Heebo Light"/>
              <a:sym typeface="Heebo Light"/>
            </a:endParaRPr>
          </a:p>
          <a:p>
            <a:pPr marL="457200" lvl="0" indent="-336550" algn="l" rtl="0">
              <a:spcBef>
                <a:spcPts val="0"/>
              </a:spcBef>
              <a:spcAft>
                <a:spcPts val="0"/>
              </a:spcAft>
              <a:buClr>
                <a:schemeClr val="lt1"/>
              </a:buClr>
              <a:buSzPts val="1700"/>
              <a:buFont typeface="Heebo Light"/>
              <a:buAutoNum type="arabicPeriod"/>
            </a:pPr>
            <a:r>
              <a:rPr lang="pt-BR" sz="1700">
                <a:solidFill>
                  <a:schemeClr val="lt1"/>
                </a:solidFill>
                <a:latin typeface="Heebo Light"/>
                <a:ea typeface="Heebo Light"/>
                <a:cs typeface="Heebo Light"/>
                <a:sym typeface="Heebo Light"/>
              </a:rPr>
              <a:t>Desenvolvimento de recursos humanos.</a:t>
            </a:r>
            <a:endParaRPr sz="1700">
              <a:solidFill>
                <a:schemeClr val="lt1"/>
              </a:solidFill>
              <a:latin typeface="Heebo Light"/>
              <a:ea typeface="Heebo Light"/>
              <a:cs typeface="Heebo Light"/>
              <a:sym typeface="Heebo Light"/>
            </a:endParaRPr>
          </a:p>
          <a:p>
            <a:pPr marL="457200" lvl="0" indent="0" algn="l" rtl="0">
              <a:spcBef>
                <a:spcPts val="0"/>
              </a:spcBef>
              <a:spcAft>
                <a:spcPts val="0"/>
              </a:spcAft>
              <a:buNone/>
            </a:pPr>
            <a:endParaRPr sz="1700">
              <a:solidFill>
                <a:schemeClr val="lt1"/>
              </a:solidFill>
              <a:latin typeface="Heebo Light"/>
              <a:ea typeface="Heebo Light"/>
              <a:cs typeface="Heebo Light"/>
              <a:sym typeface="Heebo Light"/>
            </a:endParaRPr>
          </a:p>
          <a:p>
            <a:pPr marL="457200" lvl="0" indent="-336550" algn="l" rtl="0">
              <a:spcBef>
                <a:spcPts val="0"/>
              </a:spcBef>
              <a:spcAft>
                <a:spcPts val="0"/>
              </a:spcAft>
              <a:buClr>
                <a:schemeClr val="lt1"/>
              </a:buClr>
              <a:buSzPts val="1700"/>
              <a:buFont typeface="Heebo Light"/>
              <a:buAutoNum type="arabicPeriod"/>
            </a:pPr>
            <a:r>
              <a:rPr lang="pt-BR" sz="1700">
                <a:solidFill>
                  <a:schemeClr val="lt1"/>
                </a:solidFill>
                <a:latin typeface="Heebo Light"/>
                <a:ea typeface="Heebo Light"/>
                <a:cs typeface="Heebo Light"/>
                <a:sym typeface="Heebo Light"/>
              </a:rPr>
              <a:t>Elaboração de normalização técnica e padrões de certificação de H2 de baixo carbono reconhecida, com capacidade de atrair Green Funds.</a:t>
            </a:r>
            <a:endParaRPr sz="1700">
              <a:solidFill>
                <a:schemeClr val="lt1"/>
              </a:solidFill>
              <a:latin typeface="Heebo Light"/>
              <a:ea typeface="Heebo Light"/>
              <a:cs typeface="Heebo Light"/>
              <a:sym typeface="Heebo Light"/>
            </a:endParaRPr>
          </a:p>
          <a:p>
            <a:pPr marL="457200" lvl="0" indent="0" algn="l" rtl="0">
              <a:spcBef>
                <a:spcPts val="0"/>
              </a:spcBef>
              <a:spcAft>
                <a:spcPts val="0"/>
              </a:spcAft>
              <a:buNone/>
            </a:pPr>
            <a:endParaRPr sz="1700">
              <a:solidFill>
                <a:schemeClr val="lt1"/>
              </a:solidFill>
              <a:latin typeface="Heebo Light"/>
              <a:ea typeface="Heebo Light"/>
              <a:cs typeface="Heebo Light"/>
              <a:sym typeface="Heebo Light"/>
            </a:endParaRPr>
          </a:p>
          <a:p>
            <a:pPr marL="457200" lvl="0" indent="-336550" algn="l" rtl="0">
              <a:spcBef>
                <a:spcPts val="0"/>
              </a:spcBef>
              <a:spcAft>
                <a:spcPts val="0"/>
              </a:spcAft>
              <a:buClr>
                <a:schemeClr val="lt1"/>
              </a:buClr>
              <a:buSzPts val="1700"/>
              <a:buFont typeface="Heebo Light"/>
              <a:buAutoNum type="arabicPeriod"/>
            </a:pPr>
            <a:r>
              <a:rPr lang="pt-BR" sz="1700">
                <a:solidFill>
                  <a:schemeClr val="lt1"/>
                </a:solidFill>
                <a:latin typeface="Heebo Light"/>
                <a:ea typeface="Heebo Light"/>
                <a:cs typeface="Heebo Light"/>
                <a:sym typeface="Heebo Light"/>
              </a:rPr>
              <a:t>Sistema de transmissão de energia com atendimento às regiões (norte/nordeste) onde o potencial de energia renovável é o maior do território brasileiro.</a:t>
            </a:r>
            <a:endParaRPr sz="1700">
              <a:solidFill>
                <a:schemeClr val="lt1"/>
              </a:solidFill>
              <a:latin typeface="Heebo Light"/>
              <a:ea typeface="Heebo Light"/>
              <a:cs typeface="Heebo Light"/>
              <a:sym typeface="Heebo Light"/>
            </a:endParaRPr>
          </a:p>
          <a:p>
            <a:pPr marL="457200" lvl="0" indent="0" algn="l" rtl="0">
              <a:spcBef>
                <a:spcPts val="0"/>
              </a:spcBef>
              <a:spcAft>
                <a:spcPts val="0"/>
              </a:spcAft>
              <a:buNone/>
            </a:pPr>
            <a:endParaRPr sz="1700">
              <a:solidFill>
                <a:schemeClr val="lt1"/>
              </a:solidFill>
              <a:latin typeface="Heebo Light"/>
              <a:ea typeface="Heebo Light"/>
              <a:cs typeface="Heebo Light"/>
              <a:sym typeface="Heebo Light"/>
            </a:endParaRPr>
          </a:p>
          <a:p>
            <a:pPr marL="457200" lvl="0" indent="-336550" algn="l" rtl="0">
              <a:spcBef>
                <a:spcPts val="0"/>
              </a:spcBef>
              <a:spcAft>
                <a:spcPts val="0"/>
              </a:spcAft>
              <a:buClr>
                <a:schemeClr val="lt1"/>
              </a:buClr>
              <a:buSzPts val="1700"/>
              <a:buFont typeface="Heebo Light"/>
              <a:buAutoNum type="arabicPeriod"/>
            </a:pPr>
            <a:r>
              <a:rPr lang="pt-BR" sz="1700">
                <a:solidFill>
                  <a:schemeClr val="lt1"/>
                </a:solidFill>
                <a:latin typeface="Heebo Light"/>
                <a:ea typeface="Heebo Light"/>
                <a:cs typeface="Heebo Light"/>
                <a:sym typeface="Heebo Light"/>
              </a:rPr>
              <a:t>Desenvolvimento de um ecossistema maduro e escalável de fornecedores de equipamentos, parceiros tecnológicos, investidores e off-takers para apoiar a tomada de decisão de novos investimentos.</a:t>
            </a:r>
            <a:endParaRPr sz="1700">
              <a:solidFill>
                <a:schemeClr val="lt1"/>
              </a:solidFill>
              <a:latin typeface="Heebo Light"/>
              <a:ea typeface="Heebo Light"/>
              <a:cs typeface="Heebo Light"/>
              <a:sym typeface="Heebo Light"/>
            </a:endParaRPr>
          </a:p>
          <a:p>
            <a:pPr marL="0" lvl="0" indent="0" algn="l" rtl="0">
              <a:spcBef>
                <a:spcPts val="0"/>
              </a:spcBef>
              <a:spcAft>
                <a:spcPts val="0"/>
              </a:spcAft>
              <a:buClr>
                <a:schemeClr val="dk1"/>
              </a:buClr>
              <a:buSzPts val="1100"/>
              <a:buFont typeface="Arial"/>
              <a:buNone/>
            </a:pPr>
            <a:endParaRPr sz="1700">
              <a:solidFill>
                <a:schemeClr val="lt1"/>
              </a:solidFill>
              <a:latin typeface="Heebo Light"/>
              <a:ea typeface="Heebo Light"/>
              <a:cs typeface="Heebo Light"/>
              <a:sym typeface="Heebo Light"/>
            </a:endParaRPr>
          </a:p>
          <a:p>
            <a:pPr marL="0" lvl="0" indent="0" algn="l" rtl="0">
              <a:spcBef>
                <a:spcPts val="0"/>
              </a:spcBef>
              <a:spcAft>
                <a:spcPts val="0"/>
              </a:spcAft>
              <a:buClr>
                <a:schemeClr val="dk1"/>
              </a:buClr>
              <a:buSzPts val="1100"/>
              <a:buFont typeface="Arial"/>
              <a:buNone/>
            </a:pPr>
            <a:r>
              <a:rPr lang="pt-BR" sz="1700" b="1">
                <a:solidFill>
                  <a:srgbClr val="2EED80"/>
                </a:solidFill>
                <a:latin typeface="Heebo"/>
                <a:ea typeface="Heebo"/>
                <a:cs typeface="Heebo"/>
                <a:sym typeface="Heebo"/>
              </a:rPr>
              <a:t>Obs: Alta demanda por eletrolisadores criou gargalos na oferta do equipamento.</a:t>
            </a:r>
            <a:endParaRPr sz="1700" b="1">
              <a:solidFill>
                <a:srgbClr val="2EED80"/>
              </a:solidFill>
              <a:latin typeface="Heebo"/>
              <a:ea typeface="Heebo"/>
              <a:cs typeface="Heebo"/>
              <a:sym typeface="Heebo"/>
            </a:endParaRPr>
          </a:p>
          <a:p>
            <a:pPr marL="0" lvl="0" indent="0" algn="l" rtl="0">
              <a:spcBef>
                <a:spcPts val="0"/>
              </a:spcBef>
              <a:spcAft>
                <a:spcPts val="0"/>
              </a:spcAft>
              <a:buNone/>
            </a:pPr>
            <a:endParaRPr sz="1700">
              <a:solidFill>
                <a:schemeClr val="lt1"/>
              </a:solidFill>
              <a:latin typeface="Heebo Light"/>
              <a:ea typeface="Heebo Light"/>
              <a:cs typeface="Heebo Light"/>
              <a:sym typeface="Heebo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pic>
        <p:nvPicPr>
          <p:cNvPr id="308" name="Google Shape;308;p30"/>
          <p:cNvPicPr preferRelativeResize="0"/>
          <p:nvPr/>
        </p:nvPicPr>
        <p:blipFill>
          <a:blip r:embed="rId3">
            <a:alphaModFix/>
          </a:blip>
          <a:stretch>
            <a:fillRect/>
          </a:stretch>
        </p:blipFill>
        <p:spPr>
          <a:xfrm>
            <a:off x="0" y="0"/>
            <a:ext cx="12192000" cy="6858000"/>
          </a:xfrm>
          <a:prstGeom prst="rect">
            <a:avLst/>
          </a:prstGeom>
          <a:noFill/>
          <a:ln>
            <a:noFill/>
          </a:ln>
        </p:spPr>
      </p:pic>
      <p:sp>
        <p:nvSpPr>
          <p:cNvPr id="309" name="Google Shape;309;p30"/>
          <p:cNvSpPr txBox="1"/>
          <p:nvPr/>
        </p:nvSpPr>
        <p:spPr>
          <a:xfrm>
            <a:off x="1210775" y="2142025"/>
            <a:ext cx="9871200" cy="4309800"/>
          </a:xfrm>
          <a:prstGeom prst="rect">
            <a:avLst/>
          </a:prstGeom>
          <a:noFill/>
          <a:ln>
            <a:noFill/>
          </a:ln>
        </p:spPr>
        <p:txBody>
          <a:bodyPr spcFirstLastPara="1" wrap="square" lIns="91425" tIns="45700" rIns="91425" bIns="45700" anchor="t" anchorCtr="0">
            <a:spAutoFit/>
          </a:bodyPr>
          <a:lstStyle/>
          <a:p>
            <a:pPr marL="228600" marR="0" lvl="0" indent="-254000" algn="just" rtl="0">
              <a:lnSpc>
                <a:spcPct val="150000"/>
              </a:lnSpc>
              <a:spcBef>
                <a:spcPts val="0"/>
              </a:spcBef>
              <a:spcAft>
                <a:spcPts val="0"/>
              </a:spcAft>
              <a:buClr>
                <a:schemeClr val="lt1"/>
              </a:buClr>
              <a:buSzPts val="1600"/>
              <a:buFont typeface="Arial"/>
              <a:buAutoNum type="alphaUcPeriod"/>
            </a:pPr>
            <a:r>
              <a:rPr lang="pt-BR" sz="1600" b="1" i="0" u="none" strike="noStrike" cap="none">
                <a:solidFill>
                  <a:schemeClr val="lt1"/>
                </a:solidFill>
                <a:latin typeface="Heebo"/>
                <a:ea typeface="Heebo"/>
                <a:cs typeface="Heebo"/>
                <a:sym typeface="Heebo"/>
              </a:rPr>
              <a:t>Objetivo:</a:t>
            </a:r>
            <a:r>
              <a:rPr lang="pt-BR" sz="1600" i="0" u="none" strike="noStrike" cap="none">
                <a:solidFill>
                  <a:schemeClr val="lt1"/>
                </a:solidFill>
                <a:latin typeface="Heebo Light"/>
                <a:ea typeface="Heebo Light"/>
                <a:cs typeface="Heebo Light"/>
                <a:sym typeface="Heebo Light"/>
              </a:rPr>
              <a:t> Atrair investimentos para o Brasil (BRL 7 tri até 2050) promovendo o </a:t>
            </a:r>
            <a:r>
              <a:rPr lang="pt-BR" sz="1600" i="0" u="sng" strike="noStrike" cap="none">
                <a:solidFill>
                  <a:schemeClr val="lt1"/>
                </a:solidFill>
                <a:latin typeface="Heebo Light"/>
                <a:ea typeface="Heebo Light"/>
                <a:cs typeface="Heebo Light"/>
                <a:sym typeface="Heebo Light"/>
              </a:rPr>
              <a:t>Hidrogênio Verde </a:t>
            </a:r>
            <a:r>
              <a:rPr lang="pt-BR" sz="1600" i="0" u="none" strike="noStrike" cap="none">
                <a:solidFill>
                  <a:schemeClr val="lt1"/>
                </a:solidFill>
                <a:latin typeface="Heebo Light"/>
                <a:ea typeface="Heebo Light"/>
                <a:cs typeface="Heebo Light"/>
                <a:sym typeface="Heebo Light"/>
              </a:rPr>
              <a:t>e a Neoindustialização nacional (Aço Verde, Fertilizante Verde, Metanol, SAF, Processos de refino entre outros). Para tanto, são necessárias políticas que reduzam custos e riscos dos primeiros entrantes - nos mesmos moldes já feitos com o etanol e o biodiesel, com a energia Eólica e Solar - e conferiram segurança jurídica ao H2V.</a:t>
            </a:r>
            <a:endParaRPr sz="1800">
              <a:solidFill>
                <a:schemeClr val="lt1"/>
              </a:solidFill>
              <a:latin typeface="Heebo Light"/>
              <a:ea typeface="Heebo Light"/>
              <a:cs typeface="Heebo Light"/>
              <a:sym typeface="Heebo Light"/>
            </a:endParaRPr>
          </a:p>
          <a:p>
            <a:pPr marL="228600" marR="0" lvl="0" indent="-177800" algn="just" rtl="0">
              <a:lnSpc>
                <a:spcPct val="150000"/>
              </a:lnSpc>
              <a:spcBef>
                <a:spcPts val="0"/>
              </a:spcBef>
              <a:spcAft>
                <a:spcPts val="0"/>
              </a:spcAft>
              <a:buClr>
                <a:srgbClr val="000000"/>
              </a:buClr>
              <a:buSzPts val="800"/>
              <a:buFont typeface="Arial"/>
              <a:buNone/>
            </a:pPr>
            <a:endParaRPr sz="1200" i="0" u="none" strike="noStrike" cap="none">
              <a:solidFill>
                <a:schemeClr val="lt1"/>
              </a:solidFill>
              <a:latin typeface="Heebo Light"/>
              <a:ea typeface="Heebo Light"/>
              <a:cs typeface="Heebo Light"/>
              <a:sym typeface="Heebo Light"/>
            </a:endParaRPr>
          </a:p>
          <a:p>
            <a:pPr marL="228600" marR="0" lvl="0" indent="-254000" algn="just" rtl="0">
              <a:lnSpc>
                <a:spcPct val="150000"/>
              </a:lnSpc>
              <a:spcBef>
                <a:spcPts val="0"/>
              </a:spcBef>
              <a:spcAft>
                <a:spcPts val="0"/>
              </a:spcAft>
              <a:buClr>
                <a:schemeClr val="lt1"/>
              </a:buClr>
              <a:buSzPts val="1600"/>
              <a:buFont typeface="Arial"/>
              <a:buAutoNum type="alphaUcPeriod"/>
            </a:pPr>
            <a:r>
              <a:rPr lang="pt-BR" sz="1600" b="1" i="0" u="none" strike="noStrike" cap="none">
                <a:solidFill>
                  <a:schemeClr val="lt1"/>
                </a:solidFill>
                <a:latin typeface="Heebo"/>
                <a:ea typeface="Heebo"/>
                <a:cs typeface="Heebo"/>
                <a:sym typeface="Heebo"/>
              </a:rPr>
              <a:t>Contexto:</a:t>
            </a:r>
            <a:r>
              <a:rPr lang="pt-BR" sz="1600" i="0" u="none" strike="noStrike" cap="none">
                <a:solidFill>
                  <a:schemeClr val="lt1"/>
                </a:solidFill>
                <a:latin typeface="Heebo Light"/>
                <a:ea typeface="Heebo Light"/>
                <a:cs typeface="Heebo Light"/>
                <a:sym typeface="Heebo Light"/>
              </a:rPr>
              <a:t> Apesar das vantagens comparativas do Brasil – energia renovável, grid, água entre outros - e do anúncio de muitos planos e projetos (+50 MOUs), nenhuma decisão final de investimento foi tomada por falta de uma Política Pública que enderece incentivos concretos aproximando os preços do H2V ao do cinza. Outros países estão atraindo investimentos com incentivos: EUA com o IRA, EU com o </a:t>
            </a:r>
            <a:r>
              <a:rPr lang="pt-BR" sz="1600" i="1" u="none" strike="noStrike" cap="none">
                <a:solidFill>
                  <a:schemeClr val="lt1"/>
                </a:solidFill>
                <a:latin typeface="Heebo Light"/>
                <a:ea typeface="Heebo Light"/>
                <a:cs typeface="Heebo Light"/>
                <a:sym typeface="Heebo Light"/>
              </a:rPr>
              <a:t>Green deal</a:t>
            </a:r>
            <a:r>
              <a:rPr lang="pt-BR" sz="1600" i="0" u="none" strike="noStrike" cap="none">
                <a:solidFill>
                  <a:schemeClr val="lt1"/>
                </a:solidFill>
                <a:latin typeface="Heebo Light"/>
                <a:ea typeface="Heebo Light"/>
                <a:cs typeface="Heebo Light"/>
                <a:sym typeface="Heebo Light"/>
              </a:rPr>
              <a:t>, China, Japão e Egito que já </a:t>
            </a:r>
            <a:r>
              <a:rPr lang="pt-BR" sz="1600">
                <a:solidFill>
                  <a:schemeClr val="lt1"/>
                </a:solidFill>
                <a:latin typeface="Heebo Light"/>
                <a:ea typeface="Heebo Light"/>
                <a:cs typeface="Heebo Light"/>
                <a:sym typeface="Heebo Light"/>
              </a:rPr>
              <a:t>têm</a:t>
            </a:r>
            <a:r>
              <a:rPr lang="pt-BR" sz="1600" i="0" u="none" strike="noStrike" cap="none">
                <a:solidFill>
                  <a:schemeClr val="lt1"/>
                </a:solidFill>
                <a:latin typeface="Heebo Light"/>
                <a:ea typeface="Heebo Light"/>
                <a:cs typeface="Heebo Light"/>
                <a:sym typeface="Heebo Light"/>
              </a:rPr>
              <a:t> incentivos reais para o H2V.</a:t>
            </a:r>
            <a:endParaRPr sz="1800">
              <a:solidFill>
                <a:schemeClr val="lt1"/>
              </a:solidFill>
              <a:latin typeface="Heebo Light"/>
              <a:ea typeface="Heebo Light"/>
              <a:cs typeface="Heebo Light"/>
              <a:sym typeface="Heebo Light"/>
            </a:endParaRPr>
          </a:p>
          <a:p>
            <a:pPr marL="0" marR="0" lvl="0" indent="0" algn="just" rtl="0">
              <a:lnSpc>
                <a:spcPct val="150000"/>
              </a:lnSpc>
              <a:spcBef>
                <a:spcPts val="0"/>
              </a:spcBef>
              <a:spcAft>
                <a:spcPts val="0"/>
              </a:spcAft>
              <a:buNone/>
            </a:pPr>
            <a:endParaRPr sz="1600" b="1" i="0" u="none" strike="noStrike" cap="none">
              <a:solidFill>
                <a:schemeClr val="lt1"/>
              </a:solidFill>
              <a:latin typeface="Heebo"/>
              <a:ea typeface="Heebo"/>
              <a:cs typeface="Heebo"/>
              <a:sym typeface="Heebo"/>
            </a:endParaRPr>
          </a:p>
        </p:txBody>
      </p:sp>
      <p:sp>
        <p:nvSpPr>
          <p:cNvPr id="310" name="Google Shape;310;p30"/>
          <p:cNvSpPr txBox="1"/>
          <p:nvPr/>
        </p:nvSpPr>
        <p:spPr>
          <a:xfrm>
            <a:off x="1341050" y="676200"/>
            <a:ext cx="9509700" cy="792000"/>
          </a:xfrm>
          <a:prstGeom prst="rect">
            <a:avLst/>
          </a:prstGeom>
          <a:noFill/>
          <a:ln>
            <a:noFill/>
          </a:ln>
        </p:spPr>
        <p:txBody>
          <a:bodyPr spcFirstLastPara="1" wrap="square" lIns="91375" tIns="91375" rIns="91375" bIns="91375" anchor="t" anchorCtr="0">
            <a:noAutofit/>
          </a:bodyPr>
          <a:lstStyle/>
          <a:p>
            <a:pPr marL="0" marR="0" lvl="0" indent="0" algn="ctr" rtl="0">
              <a:lnSpc>
                <a:spcPct val="100000"/>
              </a:lnSpc>
              <a:spcBef>
                <a:spcPts val="0"/>
              </a:spcBef>
              <a:spcAft>
                <a:spcPts val="0"/>
              </a:spcAft>
              <a:buClr>
                <a:srgbClr val="294667"/>
              </a:buClr>
              <a:buSzPts val="1400"/>
              <a:buFont typeface="Merriweather"/>
              <a:buNone/>
            </a:pPr>
            <a:r>
              <a:rPr lang="pt-BR" sz="3300">
                <a:solidFill>
                  <a:schemeClr val="lt1"/>
                </a:solidFill>
                <a:latin typeface="Heebo Black"/>
                <a:ea typeface="Heebo Black"/>
                <a:cs typeface="Heebo Black"/>
                <a:sym typeface="Heebo Black"/>
              </a:rPr>
              <a:t>Políticas de Desenvolvimento do H2 Verde Brasileiro e Neoindustrialização _ ABRIL 2024</a:t>
            </a:r>
            <a:endParaRPr sz="3300">
              <a:solidFill>
                <a:schemeClr val="lt1"/>
              </a:solidFill>
              <a:latin typeface="Heebo Black"/>
              <a:ea typeface="Heebo Black"/>
              <a:cs typeface="Heebo Black"/>
              <a:sym typeface="Heebo Black"/>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pic>
        <p:nvPicPr>
          <p:cNvPr id="315" name="Google Shape;315;p31"/>
          <p:cNvPicPr preferRelativeResize="0"/>
          <p:nvPr/>
        </p:nvPicPr>
        <p:blipFill>
          <a:blip r:embed="rId3">
            <a:alphaModFix/>
          </a:blip>
          <a:stretch>
            <a:fillRect/>
          </a:stretch>
        </p:blipFill>
        <p:spPr>
          <a:xfrm>
            <a:off x="0" y="0"/>
            <a:ext cx="12192000" cy="6858000"/>
          </a:xfrm>
          <a:prstGeom prst="rect">
            <a:avLst/>
          </a:prstGeom>
          <a:noFill/>
          <a:ln>
            <a:noFill/>
          </a:ln>
        </p:spPr>
      </p:pic>
      <p:sp>
        <p:nvSpPr>
          <p:cNvPr id="316" name="Google Shape;316;p31"/>
          <p:cNvSpPr txBox="1"/>
          <p:nvPr/>
        </p:nvSpPr>
        <p:spPr>
          <a:xfrm>
            <a:off x="1341050" y="1635750"/>
            <a:ext cx="9871200" cy="4048200"/>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endParaRPr sz="2200">
              <a:solidFill>
                <a:schemeClr val="lt1"/>
              </a:solidFill>
              <a:latin typeface="Heebo Light"/>
              <a:ea typeface="Heebo Light"/>
              <a:cs typeface="Heebo Light"/>
              <a:sym typeface="Heebo Light"/>
            </a:endParaRPr>
          </a:p>
          <a:p>
            <a:pPr marL="228600" marR="0" lvl="0" indent="-177800" algn="just" rtl="0">
              <a:lnSpc>
                <a:spcPct val="150000"/>
              </a:lnSpc>
              <a:spcBef>
                <a:spcPts val="0"/>
              </a:spcBef>
              <a:spcAft>
                <a:spcPts val="0"/>
              </a:spcAft>
              <a:buClr>
                <a:srgbClr val="000000"/>
              </a:buClr>
              <a:buSzPts val="800"/>
              <a:buFont typeface="Arial"/>
              <a:buNone/>
            </a:pPr>
            <a:endParaRPr sz="1600" i="0" u="none" strike="noStrike" cap="none">
              <a:solidFill>
                <a:schemeClr val="lt1"/>
              </a:solidFill>
              <a:latin typeface="Heebo Light"/>
              <a:ea typeface="Heebo Light"/>
              <a:cs typeface="Heebo Light"/>
              <a:sym typeface="Heebo Light"/>
            </a:endParaRPr>
          </a:p>
          <a:p>
            <a:pPr marL="0" marR="0" lvl="0" indent="0" algn="just" rtl="0">
              <a:lnSpc>
                <a:spcPct val="150000"/>
              </a:lnSpc>
              <a:spcBef>
                <a:spcPts val="0"/>
              </a:spcBef>
              <a:spcAft>
                <a:spcPts val="0"/>
              </a:spcAft>
              <a:buNone/>
            </a:pPr>
            <a:r>
              <a:rPr lang="pt-BR" sz="2000">
                <a:solidFill>
                  <a:srgbClr val="2EED80"/>
                </a:solidFill>
                <a:latin typeface="Heebo Black"/>
                <a:ea typeface="Heebo Black"/>
                <a:cs typeface="Heebo Black"/>
                <a:sym typeface="Heebo Black"/>
              </a:rPr>
              <a:t>C. </a:t>
            </a:r>
            <a:r>
              <a:rPr lang="pt-BR" sz="2000" i="0" u="none" strike="noStrike" cap="none">
                <a:solidFill>
                  <a:srgbClr val="2EED80"/>
                </a:solidFill>
                <a:latin typeface="Heebo Black"/>
                <a:ea typeface="Heebo Black"/>
                <a:cs typeface="Heebo Black"/>
                <a:sym typeface="Heebo Black"/>
              </a:rPr>
              <a:t>Impacto Fiscal:</a:t>
            </a:r>
            <a:r>
              <a:rPr lang="pt-BR" sz="2000" b="1" i="0" u="none" strike="noStrike" cap="none">
                <a:solidFill>
                  <a:srgbClr val="2EED80"/>
                </a:solidFill>
                <a:latin typeface="Heebo"/>
                <a:ea typeface="Heebo"/>
                <a:cs typeface="Heebo"/>
                <a:sym typeface="Heebo"/>
              </a:rPr>
              <a:t> </a:t>
            </a:r>
            <a:r>
              <a:rPr lang="pt-BR" sz="2000" b="1" i="0" u="sng" strike="noStrike" cap="none">
                <a:solidFill>
                  <a:srgbClr val="2EED80"/>
                </a:solidFill>
                <a:latin typeface="Heebo"/>
                <a:ea typeface="Heebo"/>
                <a:cs typeface="Heebo"/>
                <a:sym typeface="Heebo"/>
              </a:rPr>
              <a:t>Positivo com efeitos permanentes na economia a partir de 2024</a:t>
            </a:r>
            <a:r>
              <a:rPr lang="pt-BR" sz="2000" b="1" i="0" u="none" strike="noStrike" cap="none">
                <a:solidFill>
                  <a:srgbClr val="2EED80"/>
                </a:solidFill>
                <a:latin typeface="Heebo"/>
                <a:ea typeface="Heebo"/>
                <a:cs typeface="Heebo"/>
                <a:sym typeface="Heebo"/>
              </a:rPr>
              <a:t>. Por outro lado, incentivos ou renúncias somente a partir de </a:t>
            </a:r>
            <a:r>
              <a:rPr lang="pt-BR" sz="2000" b="1" i="0" u="sng" strike="noStrike" cap="none">
                <a:solidFill>
                  <a:srgbClr val="2EED80"/>
                </a:solidFill>
                <a:latin typeface="Heebo"/>
                <a:ea typeface="Heebo"/>
                <a:cs typeface="Heebo"/>
                <a:sym typeface="Heebo"/>
              </a:rPr>
              <a:t>2027</a:t>
            </a:r>
            <a:r>
              <a:rPr lang="pt-BR" sz="2000" b="1" i="0" u="none" strike="noStrike" cap="none">
                <a:solidFill>
                  <a:srgbClr val="2EED80"/>
                </a:solidFill>
                <a:latin typeface="Heebo"/>
                <a:ea typeface="Heebo"/>
                <a:cs typeface="Heebo"/>
                <a:sym typeface="Heebo"/>
              </a:rPr>
              <a:t>.  BRL 7 tri de impacto positivo no PIB brasileiro – diretos, indiretos e induzidos – até 2050. BRL 782 bi de </a:t>
            </a:r>
            <a:r>
              <a:rPr lang="pt-BR" sz="2000" b="1">
                <a:solidFill>
                  <a:srgbClr val="2EED80"/>
                </a:solidFill>
                <a:latin typeface="Heebo"/>
                <a:ea typeface="Heebo"/>
                <a:cs typeface="Heebo"/>
                <a:sym typeface="Heebo"/>
              </a:rPr>
              <a:t>superávit</a:t>
            </a:r>
            <a:r>
              <a:rPr lang="pt-BR" sz="2000" b="1" i="0" u="none" strike="noStrike" cap="none">
                <a:solidFill>
                  <a:srgbClr val="2EED80"/>
                </a:solidFill>
                <a:latin typeface="Heebo"/>
                <a:ea typeface="Heebo"/>
                <a:cs typeface="Heebo"/>
                <a:sym typeface="Heebo"/>
              </a:rPr>
              <a:t> até 2050. No curto prazo 2024-2030 </a:t>
            </a:r>
            <a:r>
              <a:rPr lang="pt-BR" sz="2000" b="1">
                <a:solidFill>
                  <a:srgbClr val="2EED80"/>
                </a:solidFill>
                <a:latin typeface="Heebo"/>
                <a:ea typeface="Heebo"/>
                <a:cs typeface="Heebo"/>
                <a:sym typeface="Heebo"/>
              </a:rPr>
              <a:t>Superávit</a:t>
            </a:r>
            <a:r>
              <a:rPr lang="pt-BR" sz="2000" b="1" i="0" u="none" strike="noStrike" cap="none">
                <a:solidFill>
                  <a:srgbClr val="2EED80"/>
                </a:solidFill>
                <a:latin typeface="Heebo"/>
                <a:ea typeface="Heebo"/>
                <a:cs typeface="Heebo"/>
                <a:sym typeface="Heebo"/>
              </a:rPr>
              <a:t> fiscal BRL 72 bi, ajudando o atingimento das metas fiscais e a criação de 200 mil novos empregos (diretos e indiretos) por ano a partir 2028</a:t>
            </a:r>
            <a:br>
              <a:rPr lang="pt-BR" sz="2000" b="1" i="0" u="none" strike="noStrike" cap="none">
                <a:solidFill>
                  <a:srgbClr val="2EED80"/>
                </a:solidFill>
                <a:latin typeface="Heebo"/>
                <a:ea typeface="Heebo"/>
                <a:cs typeface="Heebo"/>
                <a:sym typeface="Heebo"/>
              </a:rPr>
            </a:br>
            <a:endParaRPr sz="2000" b="1" i="0" u="none" strike="noStrike" cap="none">
              <a:solidFill>
                <a:srgbClr val="2EED80"/>
              </a:solidFill>
              <a:latin typeface="Heebo"/>
              <a:ea typeface="Heebo"/>
              <a:cs typeface="Heebo"/>
              <a:sym typeface="Heebo"/>
            </a:endParaRPr>
          </a:p>
        </p:txBody>
      </p:sp>
      <p:sp>
        <p:nvSpPr>
          <p:cNvPr id="317" name="Google Shape;317;p31"/>
          <p:cNvSpPr txBox="1"/>
          <p:nvPr/>
        </p:nvSpPr>
        <p:spPr>
          <a:xfrm>
            <a:off x="1341050" y="676200"/>
            <a:ext cx="9509700" cy="792000"/>
          </a:xfrm>
          <a:prstGeom prst="rect">
            <a:avLst/>
          </a:prstGeom>
          <a:noFill/>
          <a:ln>
            <a:noFill/>
          </a:ln>
        </p:spPr>
        <p:txBody>
          <a:bodyPr spcFirstLastPara="1" wrap="square" lIns="91375" tIns="91375" rIns="91375" bIns="91375" anchor="t" anchorCtr="0">
            <a:noAutofit/>
          </a:bodyPr>
          <a:lstStyle/>
          <a:p>
            <a:pPr marL="0" marR="0" lvl="0" indent="0" algn="ctr" rtl="0">
              <a:lnSpc>
                <a:spcPct val="100000"/>
              </a:lnSpc>
              <a:spcBef>
                <a:spcPts val="0"/>
              </a:spcBef>
              <a:spcAft>
                <a:spcPts val="0"/>
              </a:spcAft>
              <a:buClr>
                <a:srgbClr val="294667"/>
              </a:buClr>
              <a:buSzPts val="1400"/>
              <a:buFont typeface="Merriweather"/>
              <a:buNone/>
            </a:pPr>
            <a:r>
              <a:rPr lang="pt-BR" sz="3300">
                <a:solidFill>
                  <a:schemeClr val="lt1"/>
                </a:solidFill>
                <a:latin typeface="Heebo Black"/>
                <a:ea typeface="Heebo Black"/>
                <a:cs typeface="Heebo Black"/>
                <a:sym typeface="Heebo Black"/>
              </a:rPr>
              <a:t>Políticas de Desenvolvimento do H2 Verde Brasileiro e Neoindustrialização _ ABRIL 2024</a:t>
            </a:r>
            <a:endParaRPr sz="3300">
              <a:solidFill>
                <a:schemeClr val="lt1"/>
              </a:solidFill>
              <a:latin typeface="Heebo Black"/>
              <a:ea typeface="Heebo Black"/>
              <a:cs typeface="Heebo Black"/>
              <a:sym typeface="Heebo Black"/>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pic>
        <p:nvPicPr>
          <p:cNvPr id="322" name="Google Shape;322;p32"/>
          <p:cNvPicPr preferRelativeResize="0"/>
          <p:nvPr/>
        </p:nvPicPr>
        <p:blipFill>
          <a:blip r:embed="rId3">
            <a:alphaModFix/>
          </a:blip>
          <a:stretch>
            <a:fillRect/>
          </a:stretch>
        </p:blipFill>
        <p:spPr>
          <a:xfrm>
            <a:off x="0" y="0"/>
            <a:ext cx="12192000" cy="6857995"/>
          </a:xfrm>
          <a:prstGeom prst="rect">
            <a:avLst/>
          </a:prstGeom>
          <a:noFill/>
          <a:ln>
            <a:noFill/>
          </a:ln>
        </p:spPr>
      </p:pic>
      <p:sp>
        <p:nvSpPr>
          <p:cNvPr id="323" name="Google Shape;323;p32"/>
          <p:cNvSpPr txBox="1"/>
          <p:nvPr/>
        </p:nvSpPr>
        <p:spPr>
          <a:xfrm>
            <a:off x="1202725" y="1093125"/>
            <a:ext cx="9942300" cy="612600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br>
              <a:rPr lang="pt-BR">
                <a:solidFill>
                  <a:schemeClr val="lt1"/>
                </a:solidFill>
                <a:latin typeface="Heebo"/>
                <a:ea typeface="Heebo"/>
                <a:cs typeface="Heebo"/>
                <a:sym typeface="Heebo"/>
              </a:rPr>
            </a:br>
            <a:br>
              <a:rPr lang="pt-BR">
                <a:solidFill>
                  <a:schemeClr val="lt1"/>
                </a:solidFill>
                <a:latin typeface="Heebo"/>
                <a:ea typeface="Heebo"/>
                <a:cs typeface="Heebo"/>
                <a:sym typeface="Heebo"/>
              </a:rPr>
            </a:br>
            <a:r>
              <a:rPr lang="pt-BR" i="0" u="none" strike="noStrike" cap="none">
                <a:solidFill>
                  <a:schemeClr val="lt1"/>
                </a:solidFill>
                <a:latin typeface="Heebo"/>
                <a:ea typeface="Heebo"/>
                <a:cs typeface="Heebo"/>
                <a:sym typeface="Heebo"/>
              </a:rPr>
              <a:t>D. Necessidade de Lei Federal até 06/2024. Pontos prioritários (incentivos </a:t>
            </a:r>
            <a:r>
              <a:rPr lang="pt-BR" i="0" u="sng" strike="noStrike" cap="none">
                <a:solidFill>
                  <a:schemeClr val="lt1"/>
                </a:solidFill>
                <a:latin typeface="Heebo"/>
                <a:ea typeface="Heebo"/>
                <a:cs typeface="Heebo"/>
                <a:sym typeface="Heebo"/>
              </a:rPr>
              <a:t>transitórios</a:t>
            </a:r>
            <a:r>
              <a:rPr lang="pt-BR" i="0" u="none" strike="noStrike" cap="none">
                <a:solidFill>
                  <a:schemeClr val="lt1"/>
                </a:solidFill>
                <a:latin typeface="Heebo"/>
                <a:ea typeface="Heebo"/>
                <a:cs typeface="Heebo"/>
                <a:sym typeface="Heebo"/>
              </a:rPr>
              <a:t> e custeados pelo </a:t>
            </a:r>
            <a:r>
              <a:rPr lang="pt-BR" i="0" u="sng" strike="noStrike" cap="none">
                <a:solidFill>
                  <a:schemeClr val="lt1"/>
                </a:solidFill>
                <a:latin typeface="Heebo"/>
                <a:ea typeface="Heebo"/>
                <a:cs typeface="Heebo"/>
                <a:sym typeface="Heebo"/>
              </a:rPr>
              <a:t>Tesouro Nacional – não se trata de subsídio cruzado*!</a:t>
            </a:r>
            <a:r>
              <a:rPr lang="pt-BR" i="0" u="none" strike="noStrike" cap="none">
                <a:solidFill>
                  <a:schemeClr val="lt1"/>
                </a:solidFill>
                <a:latin typeface="Heebo"/>
                <a:ea typeface="Heebo"/>
                <a:cs typeface="Heebo"/>
                <a:sym typeface="Heebo"/>
              </a:rPr>
              <a:t>):</a:t>
            </a:r>
            <a:endParaRPr>
              <a:solidFill>
                <a:schemeClr val="lt1"/>
              </a:solidFill>
              <a:latin typeface="Heebo"/>
              <a:ea typeface="Heebo"/>
              <a:cs typeface="Heebo"/>
              <a:sym typeface="Heebo"/>
            </a:endParaRPr>
          </a:p>
          <a:p>
            <a:pPr marL="228600" marR="0" lvl="0" indent="-177800" algn="l" rtl="0">
              <a:lnSpc>
                <a:spcPct val="150000"/>
              </a:lnSpc>
              <a:spcBef>
                <a:spcPts val="0"/>
              </a:spcBef>
              <a:spcAft>
                <a:spcPts val="0"/>
              </a:spcAft>
              <a:buClr>
                <a:srgbClr val="000000"/>
              </a:buClr>
              <a:buSzPts val="800"/>
              <a:buFont typeface="Arial"/>
              <a:buNone/>
            </a:pPr>
            <a:endParaRPr i="0" u="none" strike="noStrike" cap="none">
              <a:solidFill>
                <a:schemeClr val="lt1"/>
              </a:solidFill>
              <a:latin typeface="Heebo"/>
              <a:ea typeface="Heebo"/>
              <a:cs typeface="Heebo"/>
              <a:sym typeface="Heebo"/>
            </a:endParaRPr>
          </a:p>
          <a:p>
            <a:pPr marL="685800" marR="0" lvl="1" indent="-241300" algn="l" rtl="0">
              <a:lnSpc>
                <a:spcPct val="150000"/>
              </a:lnSpc>
              <a:spcBef>
                <a:spcPts val="0"/>
              </a:spcBef>
              <a:spcAft>
                <a:spcPts val="0"/>
              </a:spcAft>
              <a:buClr>
                <a:schemeClr val="lt1"/>
              </a:buClr>
              <a:buSzPts val="1400"/>
              <a:buFont typeface="Heebo"/>
              <a:buAutoNum type="arabicPeriod"/>
            </a:pPr>
            <a:r>
              <a:rPr lang="pt-BR" i="0" u="none" strike="noStrike" cap="none">
                <a:solidFill>
                  <a:schemeClr val="lt1"/>
                </a:solidFill>
                <a:latin typeface="Heebo"/>
                <a:ea typeface="Heebo"/>
                <a:cs typeface="Heebo"/>
                <a:sym typeface="Heebo"/>
              </a:rPr>
              <a:t>Indução de demanda doméstica assegurada para H2V e derivados:</a:t>
            </a:r>
            <a:endParaRPr>
              <a:solidFill>
                <a:schemeClr val="lt1"/>
              </a:solidFill>
              <a:latin typeface="Heebo"/>
              <a:ea typeface="Heebo"/>
              <a:cs typeface="Heebo"/>
              <a:sym typeface="Heebo"/>
            </a:endParaRPr>
          </a:p>
          <a:p>
            <a:pPr marL="1143000" marR="0" lvl="2" indent="-241300" algn="l" rtl="0">
              <a:lnSpc>
                <a:spcPct val="150000"/>
              </a:lnSpc>
              <a:spcBef>
                <a:spcPts val="0"/>
              </a:spcBef>
              <a:spcAft>
                <a:spcPts val="0"/>
              </a:spcAft>
              <a:buClr>
                <a:schemeClr val="lt1"/>
              </a:buClr>
              <a:buSzPts val="1400"/>
              <a:buFont typeface="Heebo"/>
              <a:buChar char="•"/>
            </a:pPr>
            <a:r>
              <a:rPr lang="pt-BR" i="0" u="none" strike="noStrike" cap="none">
                <a:solidFill>
                  <a:schemeClr val="lt1"/>
                </a:solidFill>
                <a:latin typeface="Heebo"/>
                <a:ea typeface="Heebo"/>
                <a:cs typeface="Heebo"/>
                <a:sym typeface="Heebo"/>
              </a:rPr>
              <a:t>De 2027 a 2033, adição progressiva de H2V em Fertilizantes, Diesel Verde, Gasodutos, SAF e E-metanol</a:t>
            </a:r>
            <a:endParaRPr i="0" u="none" strike="noStrike" cap="none">
              <a:solidFill>
                <a:schemeClr val="lt1"/>
              </a:solidFill>
              <a:latin typeface="Heebo"/>
              <a:ea typeface="Heebo"/>
              <a:cs typeface="Heebo"/>
              <a:sym typeface="Heebo"/>
            </a:endParaRPr>
          </a:p>
          <a:p>
            <a:pPr marL="685800" marR="0" lvl="1" indent="-241300" algn="l" rtl="0">
              <a:lnSpc>
                <a:spcPct val="150000"/>
              </a:lnSpc>
              <a:spcBef>
                <a:spcPts val="0"/>
              </a:spcBef>
              <a:spcAft>
                <a:spcPts val="0"/>
              </a:spcAft>
              <a:buClr>
                <a:schemeClr val="lt1"/>
              </a:buClr>
              <a:buSzPts val="1400"/>
              <a:buFont typeface="Heebo"/>
              <a:buAutoNum type="arabicPeriod"/>
            </a:pPr>
            <a:r>
              <a:rPr lang="pt-BR" i="0" u="none" strike="noStrike" cap="none">
                <a:solidFill>
                  <a:schemeClr val="lt1"/>
                </a:solidFill>
                <a:latin typeface="Heebo"/>
                <a:ea typeface="Heebo"/>
                <a:cs typeface="Heebo"/>
                <a:sym typeface="Heebo"/>
              </a:rPr>
              <a:t>Incentivo de R$/Kg de H2V produzido para os primeiros 20 GWs de capacidade instalada de eletrólise destinada ao H2V e/ou derivados, sendo:</a:t>
            </a:r>
            <a:br>
              <a:rPr lang="pt-BR" i="0" u="none" strike="noStrike" cap="none">
                <a:solidFill>
                  <a:schemeClr val="lt1"/>
                </a:solidFill>
                <a:latin typeface="Heebo"/>
                <a:ea typeface="Heebo"/>
                <a:cs typeface="Heebo"/>
                <a:sym typeface="Heebo"/>
              </a:rPr>
            </a:br>
            <a:endParaRPr>
              <a:solidFill>
                <a:schemeClr val="lt1"/>
              </a:solidFill>
              <a:latin typeface="Heebo"/>
              <a:ea typeface="Heebo"/>
              <a:cs typeface="Heebo"/>
              <a:sym typeface="Heebo"/>
            </a:endParaRPr>
          </a:p>
          <a:p>
            <a:pPr marL="1143000" marR="0" lvl="2" indent="-241300" algn="l" rtl="0">
              <a:lnSpc>
                <a:spcPct val="150000"/>
              </a:lnSpc>
              <a:spcBef>
                <a:spcPts val="0"/>
              </a:spcBef>
              <a:spcAft>
                <a:spcPts val="0"/>
              </a:spcAft>
              <a:buClr>
                <a:schemeClr val="lt1"/>
              </a:buClr>
              <a:buSzPts val="1400"/>
              <a:buFont typeface="Heebo"/>
              <a:buChar char="•"/>
            </a:pPr>
            <a:r>
              <a:rPr lang="pt-BR" i="0" u="none" strike="noStrike" cap="none">
                <a:solidFill>
                  <a:schemeClr val="lt1"/>
                </a:solidFill>
                <a:latin typeface="Heebo"/>
                <a:ea typeface="Heebo"/>
                <a:cs typeface="Heebo"/>
                <a:sym typeface="Heebo"/>
              </a:rPr>
              <a:t>5GWs: 20 anos (R$ 6,58/kg) </a:t>
            </a:r>
            <a:endParaRPr>
              <a:solidFill>
                <a:schemeClr val="lt1"/>
              </a:solidFill>
              <a:latin typeface="Heebo"/>
              <a:ea typeface="Heebo"/>
              <a:cs typeface="Heebo"/>
              <a:sym typeface="Heebo"/>
            </a:endParaRPr>
          </a:p>
          <a:p>
            <a:pPr marL="1143000" marR="0" lvl="2" indent="-241300" algn="l" rtl="0">
              <a:lnSpc>
                <a:spcPct val="150000"/>
              </a:lnSpc>
              <a:spcBef>
                <a:spcPts val="0"/>
              </a:spcBef>
              <a:spcAft>
                <a:spcPts val="0"/>
              </a:spcAft>
              <a:buClr>
                <a:schemeClr val="lt1"/>
              </a:buClr>
              <a:buSzPts val="1400"/>
              <a:buFont typeface="Heebo"/>
              <a:buChar char="•"/>
            </a:pPr>
            <a:r>
              <a:rPr lang="pt-BR" i="0" u="none" strike="noStrike" cap="none">
                <a:solidFill>
                  <a:schemeClr val="lt1"/>
                </a:solidFill>
                <a:latin typeface="Heebo"/>
                <a:ea typeface="Heebo"/>
                <a:cs typeface="Heebo"/>
                <a:sym typeface="Heebo"/>
              </a:rPr>
              <a:t>15 GWs: 10 anos (R$ 3,89/kg ou R$ 6,58 em caso de limitação ao regime de autoprodução)</a:t>
            </a:r>
            <a:endParaRPr>
              <a:solidFill>
                <a:schemeClr val="lt1"/>
              </a:solidFill>
              <a:latin typeface="Heebo"/>
              <a:ea typeface="Heebo"/>
              <a:cs typeface="Heebo"/>
              <a:sym typeface="Heebo"/>
            </a:endParaRPr>
          </a:p>
          <a:p>
            <a:pPr marL="1143000" marR="0" lvl="2" indent="-241300" algn="l" rtl="0">
              <a:lnSpc>
                <a:spcPct val="150000"/>
              </a:lnSpc>
              <a:spcBef>
                <a:spcPts val="0"/>
              </a:spcBef>
              <a:spcAft>
                <a:spcPts val="0"/>
              </a:spcAft>
              <a:buClr>
                <a:schemeClr val="lt1"/>
              </a:buClr>
              <a:buSzPts val="1400"/>
              <a:buFont typeface="Heebo"/>
              <a:buChar char="•"/>
            </a:pPr>
            <a:r>
              <a:rPr lang="pt-BR" i="0" u="none" strike="noStrike" cap="none">
                <a:solidFill>
                  <a:schemeClr val="lt1"/>
                </a:solidFill>
                <a:latin typeface="Heebo"/>
                <a:ea typeface="Heebo"/>
                <a:cs typeface="Heebo"/>
                <a:sym typeface="Heebo"/>
              </a:rPr>
              <a:t>Prêmio para mercado interno: incentivo adicional de BRL5,00/kg de H2V, podendo ser limitado a X GWs pelo governo. </a:t>
            </a:r>
            <a:endParaRPr>
              <a:solidFill>
                <a:schemeClr val="lt1"/>
              </a:solidFill>
              <a:latin typeface="Heebo"/>
              <a:ea typeface="Heebo"/>
              <a:cs typeface="Heebo"/>
              <a:sym typeface="Heebo"/>
            </a:endParaRPr>
          </a:p>
          <a:p>
            <a:pPr marL="1143000" marR="0" lvl="2" indent="-241300" algn="l" rtl="0">
              <a:lnSpc>
                <a:spcPct val="150000"/>
              </a:lnSpc>
              <a:spcBef>
                <a:spcPts val="0"/>
              </a:spcBef>
              <a:spcAft>
                <a:spcPts val="0"/>
              </a:spcAft>
              <a:buClr>
                <a:schemeClr val="lt1"/>
              </a:buClr>
              <a:buSzPts val="1400"/>
              <a:buFont typeface="Heebo"/>
              <a:buChar char="•"/>
            </a:pPr>
            <a:r>
              <a:rPr lang="pt-BR" i="0" u="none" strike="noStrike" cap="none">
                <a:solidFill>
                  <a:schemeClr val="lt1"/>
                </a:solidFill>
                <a:latin typeface="Heebo"/>
                <a:ea typeface="Heebo"/>
                <a:cs typeface="Heebo"/>
                <a:sym typeface="Heebo"/>
              </a:rPr>
              <a:t>Este valor deve ser suficiente para cobrir 100% dos custos de transmissão (TUST/TUSD) e encargos sobre a energia elétrica gerada/consumida</a:t>
            </a:r>
            <a:endParaRPr i="0" u="none" strike="noStrike" cap="none">
              <a:solidFill>
                <a:schemeClr val="lt1"/>
              </a:solidFill>
              <a:latin typeface="Heebo"/>
              <a:ea typeface="Heebo"/>
              <a:cs typeface="Heebo"/>
              <a:sym typeface="Heebo"/>
            </a:endParaRPr>
          </a:p>
          <a:p>
            <a:pPr marL="1371600" marR="0" lvl="0" indent="0" algn="l" rtl="0">
              <a:lnSpc>
                <a:spcPct val="150000"/>
              </a:lnSpc>
              <a:spcBef>
                <a:spcPts val="0"/>
              </a:spcBef>
              <a:spcAft>
                <a:spcPts val="0"/>
              </a:spcAft>
              <a:buNone/>
            </a:pPr>
            <a:endParaRPr>
              <a:solidFill>
                <a:schemeClr val="lt1"/>
              </a:solidFill>
              <a:latin typeface="Heebo"/>
              <a:ea typeface="Heebo"/>
              <a:cs typeface="Heebo"/>
              <a:sym typeface="Heebo"/>
            </a:endParaRPr>
          </a:p>
          <a:p>
            <a:pPr marL="1371600" lvl="0" indent="0" algn="l" rtl="0">
              <a:lnSpc>
                <a:spcPct val="150000"/>
              </a:lnSpc>
              <a:spcBef>
                <a:spcPts val="0"/>
              </a:spcBef>
              <a:spcAft>
                <a:spcPts val="0"/>
              </a:spcAft>
              <a:buClr>
                <a:schemeClr val="dk1"/>
              </a:buClr>
              <a:buSzPts val="1100"/>
              <a:buFont typeface="Arial"/>
              <a:buNone/>
            </a:pPr>
            <a:endParaRPr>
              <a:solidFill>
                <a:schemeClr val="lt1"/>
              </a:solidFill>
              <a:latin typeface="Heebo"/>
              <a:ea typeface="Heebo"/>
              <a:cs typeface="Heebo"/>
              <a:sym typeface="Heebo"/>
            </a:endParaRPr>
          </a:p>
          <a:p>
            <a:pPr marL="0" lvl="0" indent="0" algn="l" rtl="0">
              <a:lnSpc>
                <a:spcPct val="150000"/>
              </a:lnSpc>
              <a:spcBef>
                <a:spcPts val="0"/>
              </a:spcBef>
              <a:spcAft>
                <a:spcPts val="0"/>
              </a:spcAft>
              <a:buNone/>
            </a:pPr>
            <a:endParaRPr>
              <a:solidFill>
                <a:schemeClr val="lt1"/>
              </a:solidFill>
              <a:latin typeface="Heebo"/>
              <a:ea typeface="Heebo"/>
              <a:cs typeface="Heebo"/>
              <a:sym typeface="Heebo"/>
            </a:endParaRPr>
          </a:p>
        </p:txBody>
      </p:sp>
      <p:sp>
        <p:nvSpPr>
          <p:cNvPr id="324" name="Google Shape;324;p32"/>
          <p:cNvSpPr/>
          <p:nvPr/>
        </p:nvSpPr>
        <p:spPr>
          <a:xfrm>
            <a:off x="1305175" y="4154325"/>
            <a:ext cx="9889800" cy="2186100"/>
          </a:xfrm>
          <a:prstGeom prst="rect">
            <a:avLst/>
          </a:prstGeom>
          <a:noFill/>
          <a:ln w="25400" cap="flat" cmpd="sng">
            <a:solidFill>
              <a:srgbClr val="2EED80"/>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25" name="Google Shape;325;p32"/>
          <p:cNvSpPr txBox="1"/>
          <p:nvPr/>
        </p:nvSpPr>
        <p:spPr>
          <a:xfrm rot="-5400000">
            <a:off x="777825" y="5054925"/>
            <a:ext cx="1719900" cy="384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pt-BR" sz="1900" b="1" i="0" u="none" strike="noStrike" cap="none">
                <a:solidFill>
                  <a:srgbClr val="FF0000"/>
                </a:solidFill>
                <a:latin typeface="Arial"/>
                <a:ea typeface="Arial"/>
                <a:cs typeface="Arial"/>
                <a:sym typeface="Arial"/>
              </a:rPr>
              <a:t>Temporário</a:t>
            </a:r>
            <a:endParaRPr sz="1900"/>
          </a:p>
        </p:txBody>
      </p:sp>
      <p:sp>
        <p:nvSpPr>
          <p:cNvPr id="326" name="Google Shape;326;p32"/>
          <p:cNvSpPr txBox="1"/>
          <p:nvPr/>
        </p:nvSpPr>
        <p:spPr>
          <a:xfrm>
            <a:off x="1341150" y="344700"/>
            <a:ext cx="9509700" cy="792000"/>
          </a:xfrm>
          <a:prstGeom prst="rect">
            <a:avLst/>
          </a:prstGeom>
          <a:noFill/>
          <a:ln>
            <a:noFill/>
          </a:ln>
        </p:spPr>
        <p:txBody>
          <a:bodyPr spcFirstLastPara="1" wrap="square" lIns="91375" tIns="91375" rIns="91375" bIns="91375" anchor="t" anchorCtr="0">
            <a:noAutofit/>
          </a:bodyPr>
          <a:lstStyle/>
          <a:p>
            <a:pPr marL="0" marR="0" lvl="0" indent="0" algn="ctr" rtl="0">
              <a:lnSpc>
                <a:spcPct val="100000"/>
              </a:lnSpc>
              <a:spcBef>
                <a:spcPts val="0"/>
              </a:spcBef>
              <a:spcAft>
                <a:spcPts val="0"/>
              </a:spcAft>
              <a:buClr>
                <a:srgbClr val="294667"/>
              </a:buClr>
              <a:buSzPts val="1400"/>
              <a:buFont typeface="Merriweather"/>
              <a:buNone/>
            </a:pPr>
            <a:r>
              <a:rPr lang="pt-BR" sz="3300">
                <a:solidFill>
                  <a:schemeClr val="lt1"/>
                </a:solidFill>
                <a:latin typeface="Heebo Black"/>
                <a:ea typeface="Heebo Black"/>
                <a:cs typeface="Heebo Black"/>
                <a:sym typeface="Heebo Black"/>
              </a:rPr>
              <a:t>Políticas de Desenvolvimento do H2 Verde Brasileiro e Neoindustrialização _ ABRIL 2024</a:t>
            </a:r>
            <a:endParaRPr sz="3300">
              <a:solidFill>
                <a:schemeClr val="lt1"/>
              </a:solidFill>
              <a:latin typeface="Heebo Black"/>
              <a:ea typeface="Heebo Black"/>
              <a:cs typeface="Heebo Black"/>
              <a:sym typeface="Heebo Black"/>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pic>
        <p:nvPicPr>
          <p:cNvPr id="331" name="Google Shape;331;p33"/>
          <p:cNvPicPr preferRelativeResize="0"/>
          <p:nvPr/>
        </p:nvPicPr>
        <p:blipFill>
          <a:blip r:embed="rId3">
            <a:alphaModFix/>
          </a:blip>
          <a:stretch>
            <a:fillRect/>
          </a:stretch>
        </p:blipFill>
        <p:spPr>
          <a:xfrm>
            <a:off x="0" y="0"/>
            <a:ext cx="12192000" cy="6857995"/>
          </a:xfrm>
          <a:prstGeom prst="rect">
            <a:avLst/>
          </a:prstGeom>
          <a:noFill/>
          <a:ln>
            <a:noFill/>
          </a:ln>
        </p:spPr>
      </p:pic>
      <p:sp>
        <p:nvSpPr>
          <p:cNvPr id="332" name="Google Shape;332;p33"/>
          <p:cNvSpPr txBox="1"/>
          <p:nvPr/>
        </p:nvSpPr>
        <p:spPr>
          <a:xfrm>
            <a:off x="1281775" y="2259150"/>
            <a:ext cx="10318200" cy="2339700"/>
          </a:xfrm>
          <a:prstGeom prst="rect">
            <a:avLst/>
          </a:prstGeom>
          <a:noFill/>
          <a:ln>
            <a:noFill/>
          </a:ln>
        </p:spPr>
        <p:txBody>
          <a:bodyPr spcFirstLastPara="1" wrap="square" lIns="91425" tIns="91425" rIns="91425" bIns="91425" anchor="t" anchorCtr="0">
            <a:spAutoFit/>
          </a:bodyPr>
          <a:lstStyle/>
          <a:p>
            <a:pPr marL="1371600" lvl="0" indent="0" algn="l" rtl="0">
              <a:lnSpc>
                <a:spcPct val="150000"/>
              </a:lnSpc>
              <a:spcBef>
                <a:spcPts val="0"/>
              </a:spcBef>
              <a:spcAft>
                <a:spcPts val="0"/>
              </a:spcAft>
              <a:buNone/>
            </a:pPr>
            <a:endParaRPr sz="2000">
              <a:solidFill>
                <a:schemeClr val="lt1"/>
              </a:solidFill>
              <a:latin typeface="Heebo"/>
              <a:ea typeface="Heebo"/>
              <a:cs typeface="Heebo"/>
              <a:sym typeface="Heebo"/>
            </a:endParaRPr>
          </a:p>
          <a:p>
            <a:pPr marL="0" lvl="0" indent="0" algn="l" rtl="0">
              <a:lnSpc>
                <a:spcPct val="150000"/>
              </a:lnSpc>
              <a:spcBef>
                <a:spcPts val="0"/>
              </a:spcBef>
              <a:spcAft>
                <a:spcPts val="0"/>
              </a:spcAft>
              <a:buNone/>
            </a:pPr>
            <a:r>
              <a:rPr lang="pt-BR" sz="2000">
                <a:solidFill>
                  <a:schemeClr val="lt1"/>
                </a:solidFill>
                <a:latin typeface="Heebo"/>
                <a:ea typeface="Heebo"/>
                <a:cs typeface="Heebo"/>
                <a:sym typeface="Heebo"/>
              </a:rPr>
              <a:t>3. ZPE “integrada” (segurança jurídica e adequações gerais)</a:t>
            </a:r>
            <a:endParaRPr sz="2000">
              <a:solidFill>
                <a:schemeClr val="lt1"/>
              </a:solidFill>
              <a:latin typeface="Heebo"/>
              <a:ea typeface="Heebo"/>
              <a:cs typeface="Heebo"/>
              <a:sym typeface="Heebo"/>
            </a:endParaRPr>
          </a:p>
          <a:p>
            <a:pPr marL="0" lvl="0" indent="0" algn="l" rtl="0">
              <a:lnSpc>
                <a:spcPct val="150000"/>
              </a:lnSpc>
              <a:spcBef>
                <a:spcPts val="0"/>
              </a:spcBef>
              <a:spcAft>
                <a:spcPts val="0"/>
              </a:spcAft>
              <a:buNone/>
            </a:pPr>
            <a:r>
              <a:rPr lang="pt-BR" sz="2000">
                <a:solidFill>
                  <a:schemeClr val="lt1"/>
                </a:solidFill>
                <a:latin typeface="Heebo"/>
                <a:ea typeface="Heebo"/>
                <a:cs typeface="Heebo"/>
                <a:sym typeface="Heebo"/>
              </a:rPr>
              <a:t>4. Financiamento competitivo (BNDES, BNB – aumento de linhas de crédito, limites, incentivo à debentures)</a:t>
            </a:r>
            <a:endParaRPr sz="2000">
              <a:solidFill>
                <a:schemeClr val="lt1"/>
              </a:solidFill>
              <a:latin typeface="Heebo"/>
              <a:ea typeface="Heebo"/>
              <a:cs typeface="Heebo"/>
              <a:sym typeface="Heebo"/>
            </a:endParaRPr>
          </a:p>
          <a:p>
            <a:pPr marL="0" lvl="0" indent="0" algn="l" rtl="0">
              <a:lnSpc>
                <a:spcPct val="150000"/>
              </a:lnSpc>
              <a:spcBef>
                <a:spcPts val="0"/>
              </a:spcBef>
              <a:spcAft>
                <a:spcPts val="0"/>
              </a:spcAft>
              <a:buNone/>
            </a:pPr>
            <a:r>
              <a:rPr lang="pt-BR" sz="2000">
                <a:solidFill>
                  <a:schemeClr val="lt1"/>
                </a:solidFill>
                <a:latin typeface="Heebo"/>
                <a:ea typeface="Heebo"/>
                <a:cs typeface="Heebo"/>
                <a:sym typeface="Heebo"/>
              </a:rPr>
              <a:t>5. Priorizar estudos relacionados à transmissão para atender futuros projetos de H2V” </a:t>
            </a:r>
            <a:endParaRPr sz="2000"/>
          </a:p>
        </p:txBody>
      </p:sp>
      <p:sp>
        <p:nvSpPr>
          <p:cNvPr id="333" name="Google Shape;333;p33"/>
          <p:cNvSpPr txBox="1"/>
          <p:nvPr/>
        </p:nvSpPr>
        <p:spPr>
          <a:xfrm>
            <a:off x="1341050" y="676200"/>
            <a:ext cx="9509700" cy="792000"/>
          </a:xfrm>
          <a:prstGeom prst="rect">
            <a:avLst/>
          </a:prstGeom>
          <a:noFill/>
          <a:ln>
            <a:noFill/>
          </a:ln>
        </p:spPr>
        <p:txBody>
          <a:bodyPr spcFirstLastPara="1" wrap="square" lIns="91375" tIns="91375" rIns="91375" bIns="91375" anchor="t" anchorCtr="0">
            <a:noAutofit/>
          </a:bodyPr>
          <a:lstStyle/>
          <a:p>
            <a:pPr marL="0" marR="0" lvl="0" indent="0" algn="ctr" rtl="0">
              <a:lnSpc>
                <a:spcPct val="100000"/>
              </a:lnSpc>
              <a:spcBef>
                <a:spcPts val="0"/>
              </a:spcBef>
              <a:spcAft>
                <a:spcPts val="0"/>
              </a:spcAft>
              <a:buClr>
                <a:srgbClr val="294667"/>
              </a:buClr>
              <a:buSzPts val="1400"/>
              <a:buFont typeface="Merriweather"/>
              <a:buNone/>
            </a:pPr>
            <a:r>
              <a:rPr lang="pt-BR" sz="3300">
                <a:solidFill>
                  <a:schemeClr val="lt1"/>
                </a:solidFill>
                <a:latin typeface="Heebo Black"/>
                <a:ea typeface="Heebo Black"/>
                <a:cs typeface="Heebo Black"/>
                <a:sym typeface="Heebo Black"/>
              </a:rPr>
              <a:t>Políticas de Desenvolvimento do H2 Verde Brasileiro e Neoindustrialização _ ABRIL 2024</a:t>
            </a:r>
            <a:endParaRPr sz="3300">
              <a:solidFill>
                <a:schemeClr val="lt1"/>
              </a:solidFill>
              <a:latin typeface="Heebo Black"/>
              <a:ea typeface="Heebo Black"/>
              <a:cs typeface="Heebo Black"/>
              <a:sym typeface="Heebo Black"/>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pic>
        <p:nvPicPr>
          <p:cNvPr id="338" name="Google Shape;338;p34"/>
          <p:cNvPicPr preferRelativeResize="0"/>
          <p:nvPr/>
        </p:nvPicPr>
        <p:blipFill>
          <a:blip r:embed="rId3">
            <a:alphaModFix/>
          </a:blip>
          <a:stretch>
            <a:fillRect/>
          </a:stretch>
        </p:blipFill>
        <p:spPr>
          <a:xfrm flipH="1">
            <a:off x="0" y="0"/>
            <a:ext cx="12192000" cy="6857995"/>
          </a:xfrm>
          <a:prstGeom prst="rect">
            <a:avLst/>
          </a:prstGeom>
          <a:noFill/>
          <a:ln>
            <a:noFill/>
          </a:ln>
        </p:spPr>
      </p:pic>
      <p:sp>
        <p:nvSpPr>
          <p:cNvPr id="339" name="Google Shape;339;p34"/>
          <p:cNvSpPr txBox="1"/>
          <p:nvPr/>
        </p:nvSpPr>
        <p:spPr>
          <a:xfrm>
            <a:off x="1210775" y="2446825"/>
            <a:ext cx="8346000" cy="3170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pt-BR" sz="2000">
                <a:solidFill>
                  <a:schemeClr val="lt1"/>
                </a:solidFill>
                <a:latin typeface="Heebo Light"/>
                <a:ea typeface="Heebo Light"/>
                <a:cs typeface="Heebo Light"/>
                <a:sym typeface="Heebo Light"/>
              </a:rPr>
              <a:t>Consideramos o Brasil participando com 4% de market share da produção de H2V global estimada </a:t>
            </a:r>
            <a:endParaRPr sz="2000">
              <a:solidFill>
                <a:schemeClr val="lt1"/>
              </a:solidFill>
              <a:latin typeface="Heebo Light"/>
              <a:ea typeface="Heebo Light"/>
              <a:cs typeface="Heebo Light"/>
              <a:sym typeface="Heebo Light"/>
            </a:endParaRPr>
          </a:p>
          <a:p>
            <a:pPr marL="0" marR="0" lvl="0" indent="0" algn="l" rtl="0">
              <a:lnSpc>
                <a:spcPct val="100000"/>
              </a:lnSpc>
              <a:spcBef>
                <a:spcPts val="0"/>
              </a:spcBef>
              <a:spcAft>
                <a:spcPts val="0"/>
              </a:spcAft>
              <a:buNone/>
            </a:pPr>
            <a:endParaRPr sz="2000">
              <a:solidFill>
                <a:schemeClr val="lt1"/>
              </a:solidFill>
              <a:latin typeface="Heebo Light"/>
              <a:ea typeface="Heebo Light"/>
              <a:cs typeface="Heebo Light"/>
              <a:sym typeface="Heebo Light"/>
            </a:endParaRPr>
          </a:p>
          <a:p>
            <a:pPr marL="457200" marR="0" lvl="0" indent="-355600" algn="l" rtl="0">
              <a:lnSpc>
                <a:spcPct val="100000"/>
              </a:lnSpc>
              <a:spcBef>
                <a:spcPts val="0"/>
              </a:spcBef>
              <a:spcAft>
                <a:spcPts val="0"/>
              </a:spcAft>
              <a:buClr>
                <a:schemeClr val="lt1"/>
              </a:buClr>
              <a:buSzPts val="2000"/>
              <a:buFont typeface="Heebo Light"/>
              <a:buChar char="●"/>
            </a:pPr>
            <a:r>
              <a:rPr lang="pt-BR" sz="2000">
                <a:solidFill>
                  <a:schemeClr val="lt1"/>
                </a:solidFill>
                <a:latin typeface="Heebo Light"/>
                <a:ea typeface="Heebo Light"/>
                <a:cs typeface="Heebo Light"/>
                <a:sym typeface="Heebo Light"/>
              </a:rPr>
              <a:t>Arrecadação R$ 769 Bilhões (em todos os níveis do governo)</a:t>
            </a:r>
            <a:endParaRPr sz="2000">
              <a:solidFill>
                <a:schemeClr val="lt1"/>
              </a:solidFill>
              <a:latin typeface="Heebo Light"/>
              <a:ea typeface="Heebo Light"/>
              <a:cs typeface="Heebo Light"/>
              <a:sym typeface="Heebo Light"/>
            </a:endParaRPr>
          </a:p>
          <a:p>
            <a:pPr marL="457200" marR="0" lvl="0" indent="0" algn="l" rtl="0">
              <a:lnSpc>
                <a:spcPct val="100000"/>
              </a:lnSpc>
              <a:spcBef>
                <a:spcPts val="0"/>
              </a:spcBef>
              <a:spcAft>
                <a:spcPts val="0"/>
              </a:spcAft>
              <a:buNone/>
            </a:pPr>
            <a:endParaRPr sz="2000">
              <a:solidFill>
                <a:schemeClr val="lt1"/>
              </a:solidFill>
              <a:latin typeface="Heebo Light"/>
              <a:ea typeface="Heebo Light"/>
              <a:cs typeface="Heebo Light"/>
              <a:sym typeface="Heebo Light"/>
            </a:endParaRPr>
          </a:p>
          <a:p>
            <a:pPr marL="457200" marR="0" lvl="0" indent="-355600" algn="l" rtl="0">
              <a:lnSpc>
                <a:spcPct val="100000"/>
              </a:lnSpc>
              <a:spcBef>
                <a:spcPts val="0"/>
              </a:spcBef>
              <a:spcAft>
                <a:spcPts val="0"/>
              </a:spcAft>
              <a:buClr>
                <a:schemeClr val="lt1"/>
              </a:buClr>
              <a:buSzPts val="2000"/>
              <a:buFont typeface="Heebo Light"/>
              <a:buChar char="●"/>
            </a:pPr>
            <a:r>
              <a:rPr lang="pt-BR" sz="2000">
                <a:solidFill>
                  <a:schemeClr val="lt1"/>
                </a:solidFill>
                <a:latin typeface="Heebo Light"/>
                <a:ea typeface="Heebo Light"/>
                <a:cs typeface="Heebo Light"/>
                <a:sym typeface="Heebo Light"/>
              </a:rPr>
              <a:t>Incentivos R$ 135 Bilhões</a:t>
            </a:r>
            <a:endParaRPr sz="2000">
              <a:solidFill>
                <a:schemeClr val="lt1"/>
              </a:solidFill>
              <a:latin typeface="Heebo Light"/>
              <a:ea typeface="Heebo Light"/>
              <a:cs typeface="Heebo Light"/>
              <a:sym typeface="Heebo Light"/>
            </a:endParaRPr>
          </a:p>
          <a:p>
            <a:pPr marL="457200" marR="0" lvl="0" indent="0" algn="l" rtl="0">
              <a:lnSpc>
                <a:spcPct val="100000"/>
              </a:lnSpc>
              <a:spcBef>
                <a:spcPts val="0"/>
              </a:spcBef>
              <a:spcAft>
                <a:spcPts val="0"/>
              </a:spcAft>
              <a:buNone/>
            </a:pPr>
            <a:endParaRPr sz="2000">
              <a:solidFill>
                <a:schemeClr val="lt1"/>
              </a:solidFill>
              <a:latin typeface="Heebo Light"/>
              <a:ea typeface="Heebo Light"/>
              <a:cs typeface="Heebo Light"/>
              <a:sym typeface="Heebo Light"/>
            </a:endParaRPr>
          </a:p>
          <a:p>
            <a:pPr marL="457200" marR="0" lvl="0" indent="-355600" algn="l" rtl="0">
              <a:lnSpc>
                <a:spcPct val="100000"/>
              </a:lnSpc>
              <a:spcBef>
                <a:spcPts val="0"/>
              </a:spcBef>
              <a:spcAft>
                <a:spcPts val="0"/>
              </a:spcAft>
              <a:buClr>
                <a:schemeClr val="lt1"/>
              </a:buClr>
              <a:buSzPts val="2000"/>
              <a:buFont typeface="Heebo Light"/>
              <a:buChar char="●"/>
            </a:pPr>
            <a:r>
              <a:rPr lang="pt-BR" sz="2000">
                <a:solidFill>
                  <a:schemeClr val="lt1"/>
                </a:solidFill>
                <a:latin typeface="Heebo Light"/>
                <a:ea typeface="Heebo Light"/>
                <a:cs typeface="Heebo Light"/>
                <a:sym typeface="Heebo Light"/>
              </a:rPr>
              <a:t>Superávit R$ 633 Bilhões</a:t>
            </a:r>
            <a:endParaRPr sz="2000">
              <a:solidFill>
                <a:schemeClr val="lt1"/>
              </a:solidFill>
              <a:latin typeface="Heebo Light"/>
              <a:ea typeface="Heebo Light"/>
              <a:cs typeface="Heebo Light"/>
              <a:sym typeface="Heebo Light"/>
            </a:endParaRPr>
          </a:p>
          <a:p>
            <a:pPr marL="0" marR="0" lvl="0" indent="0" algn="l" rtl="0">
              <a:lnSpc>
                <a:spcPct val="100000"/>
              </a:lnSpc>
              <a:spcBef>
                <a:spcPts val="0"/>
              </a:spcBef>
              <a:spcAft>
                <a:spcPts val="0"/>
              </a:spcAft>
              <a:buNone/>
            </a:pPr>
            <a:endParaRPr sz="2000">
              <a:solidFill>
                <a:schemeClr val="lt1"/>
              </a:solidFill>
              <a:latin typeface="Heebo Light"/>
              <a:ea typeface="Heebo Light"/>
              <a:cs typeface="Heebo Light"/>
              <a:sym typeface="Heebo Light"/>
            </a:endParaRPr>
          </a:p>
          <a:p>
            <a:pPr marL="0" marR="0" lvl="0" indent="0" algn="l" rtl="0">
              <a:lnSpc>
                <a:spcPct val="100000"/>
              </a:lnSpc>
              <a:spcBef>
                <a:spcPts val="0"/>
              </a:spcBef>
              <a:spcAft>
                <a:spcPts val="0"/>
              </a:spcAft>
              <a:buNone/>
            </a:pPr>
            <a:r>
              <a:rPr lang="pt-BR" sz="2000">
                <a:solidFill>
                  <a:schemeClr val="lt1"/>
                </a:solidFill>
                <a:latin typeface="Heebo Light"/>
                <a:ea typeface="Heebo Light"/>
                <a:cs typeface="Heebo Light"/>
                <a:sym typeface="Heebo Light"/>
              </a:rPr>
              <a:t>No curto prazo 2024-2030 Superávit fiscal R$ 72 Bi</a:t>
            </a:r>
            <a:endParaRPr sz="2000">
              <a:solidFill>
                <a:schemeClr val="lt1"/>
              </a:solidFill>
              <a:latin typeface="Heebo Light"/>
              <a:ea typeface="Heebo Light"/>
              <a:cs typeface="Heebo Light"/>
              <a:sym typeface="Heebo Light"/>
            </a:endParaRPr>
          </a:p>
        </p:txBody>
      </p:sp>
      <p:sp>
        <p:nvSpPr>
          <p:cNvPr id="340" name="Google Shape;340;p34"/>
          <p:cNvSpPr txBox="1"/>
          <p:nvPr/>
        </p:nvSpPr>
        <p:spPr>
          <a:xfrm>
            <a:off x="878050" y="904800"/>
            <a:ext cx="9972600" cy="792000"/>
          </a:xfrm>
          <a:prstGeom prst="rect">
            <a:avLst/>
          </a:prstGeom>
          <a:noFill/>
          <a:ln>
            <a:noFill/>
          </a:ln>
        </p:spPr>
        <p:txBody>
          <a:bodyPr spcFirstLastPara="1" wrap="square" lIns="91375" tIns="91375" rIns="91375" bIns="91375" anchor="t" anchorCtr="0">
            <a:noAutofit/>
          </a:bodyPr>
          <a:lstStyle/>
          <a:p>
            <a:pPr marL="0" marR="0" lvl="0" indent="0" algn="l" rtl="0">
              <a:lnSpc>
                <a:spcPct val="100000"/>
              </a:lnSpc>
              <a:spcBef>
                <a:spcPts val="0"/>
              </a:spcBef>
              <a:spcAft>
                <a:spcPts val="0"/>
              </a:spcAft>
              <a:buClr>
                <a:srgbClr val="294667"/>
              </a:buClr>
              <a:buSzPts val="1400"/>
              <a:buFont typeface="Merriweather"/>
              <a:buNone/>
            </a:pPr>
            <a:r>
              <a:rPr lang="pt-BR" sz="3300">
                <a:solidFill>
                  <a:schemeClr val="lt1"/>
                </a:solidFill>
                <a:latin typeface="Heebo Black"/>
                <a:ea typeface="Heebo Black"/>
                <a:cs typeface="Heebo Black"/>
                <a:sym typeface="Heebo Black"/>
              </a:rPr>
              <a:t>Até 2050 os investimentos em H2V podem impactar o PIB em ~ R$ 7 Trilhões de Reais</a:t>
            </a:r>
            <a:endParaRPr sz="3300">
              <a:solidFill>
                <a:schemeClr val="lt1"/>
              </a:solidFill>
              <a:latin typeface="Heebo Black"/>
              <a:ea typeface="Heebo Black"/>
              <a:cs typeface="Heebo Black"/>
              <a:sym typeface="Heebo Black"/>
            </a:endParaRPr>
          </a:p>
          <a:p>
            <a:pPr marL="0" marR="0" lvl="0" indent="0" algn="l" rtl="0">
              <a:lnSpc>
                <a:spcPct val="100000"/>
              </a:lnSpc>
              <a:spcBef>
                <a:spcPts val="0"/>
              </a:spcBef>
              <a:spcAft>
                <a:spcPts val="0"/>
              </a:spcAft>
              <a:buNone/>
            </a:pPr>
            <a:endParaRPr sz="3300">
              <a:solidFill>
                <a:schemeClr val="lt1"/>
              </a:solidFill>
              <a:latin typeface="Heebo Black"/>
              <a:ea typeface="Heebo Black"/>
              <a:cs typeface="Heebo Black"/>
              <a:sym typeface="Heebo Black"/>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pic>
        <p:nvPicPr>
          <p:cNvPr id="345" name="Google Shape;345;p35"/>
          <p:cNvPicPr preferRelativeResize="0"/>
          <p:nvPr/>
        </p:nvPicPr>
        <p:blipFill>
          <a:blip r:embed="rId3">
            <a:alphaModFix/>
          </a:blip>
          <a:stretch>
            <a:fillRect/>
          </a:stretch>
        </p:blipFill>
        <p:spPr>
          <a:xfrm>
            <a:off x="0" y="0"/>
            <a:ext cx="12192000" cy="6857995"/>
          </a:xfrm>
          <a:prstGeom prst="rect">
            <a:avLst/>
          </a:prstGeom>
          <a:noFill/>
          <a:ln>
            <a:noFill/>
          </a:ln>
        </p:spPr>
      </p:pic>
      <p:sp>
        <p:nvSpPr>
          <p:cNvPr id="346" name="Google Shape;346;p35"/>
          <p:cNvSpPr/>
          <p:nvPr/>
        </p:nvSpPr>
        <p:spPr>
          <a:xfrm>
            <a:off x="7449525" y="1321700"/>
            <a:ext cx="4210200" cy="4311600"/>
          </a:xfrm>
          <a:prstGeom prst="roundRect">
            <a:avLst>
              <a:gd name="adj" fmla="val 9247"/>
            </a:avLst>
          </a:prstGeom>
          <a:solidFill>
            <a:srgbClr val="11112B">
              <a:alpha val="35150"/>
            </a:srgbClr>
          </a:solidFill>
          <a:ln w="9525" cap="flat" cmpd="sng">
            <a:solidFill>
              <a:srgbClr val="1D835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pic>
        <p:nvPicPr>
          <p:cNvPr id="347" name="Google Shape;347;p35" descr="Ícone&#10;&#10;Descrição gerada automaticamente"/>
          <p:cNvPicPr preferRelativeResize="0"/>
          <p:nvPr/>
        </p:nvPicPr>
        <p:blipFill rotWithShape="1">
          <a:blip r:embed="rId4">
            <a:alphaModFix/>
          </a:blip>
          <a:srcRect/>
          <a:stretch/>
        </p:blipFill>
        <p:spPr>
          <a:xfrm>
            <a:off x="7988693" y="3912521"/>
            <a:ext cx="263789" cy="263790"/>
          </a:xfrm>
          <a:prstGeom prst="rect">
            <a:avLst/>
          </a:prstGeom>
          <a:noFill/>
          <a:ln>
            <a:noFill/>
          </a:ln>
        </p:spPr>
      </p:pic>
      <p:pic>
        <p:nvPicPr>
          <p:cNvPr id="348" name="Google Shape;348;p35" descr="Ícone&#10;&#10;Descrição gerada automaticamente"/>
          <p:cNvPicPr preferRelativeResize="0"/>
          <p:nvPr/>
        </p:nvPicPr>
        <p:blipFill rotWithShape="1">
          <a:blip r:embed="rId5">
            <a:alphaModFix/>
          </a:blip>
          <a:srcRect/>
          <a:stretch/>
        </p:blipFill>
        <p:spPr>
          <a:xfrm>
            <a:off x="7988693" y="3399297"/>
            <a:ext cx="263789" cy="263789"/>
          </a:xfrm>
          <a:prstGeom prst="rect">
            <a:avLst/>
          </a:prstGeom>
          <a:noFill/>
          <a:ln>
            <a:noFill/>
          </a:ln>
        </p:spPr>
      </p:pic>
      <p:pic>
        <p:nvPicPr>
          <p:cNvPr id="349" name="Google Shape;349;p35"/>
          <p:cNvPicPr preferRelativeResize="0"/>
          <p:nvPr/>
        </p:nvPicPr>
        <p:blipFill rotWithShape="1">
          <a:blip r:embed="rId6">
            <a:alphaModFix/>
          </a:blip>
          <a:srcRect/>
          <a:stretch/>
        </p:blipFill>
        <p:spPr>
          <a:xfrm>
            <a:off x="7988693" y="4425746"/>
            <a:ext cx="263789" cy="263790"/>
          </a:xfrm>
          <a:prstGeom prst="rect">
            <a:avLst/>
          </a:prstGeom>
          <a:noFill/>
          <a:ln>
            <a:noFill/>
          </a:ln>
        </p:spPr>
      </p:pic>
      <p:sp>
        <p:nvSpPr>
          <p:cNvPr id="350" name="Google Shape;350;p35"/>
          <p:cNvSpPr txBox="1"/>
          <p:nvPr/>
        </p:nvSpPr>
        <p:spPr>
          <a:xfrm>
            <a:off x="8285567" y="3299225"/>
            <a:ext cx="13377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pt-BR" sz="1800" b="0" i="0" u="none" strike="noStrike" cap="none">
                <a:solidFill>
                  <a:schemeClr val="lt1"/>
                </a:solidFill>
                <a:latin typeface="Heebo Medium"/>
                <a:ea typeface="Heebo Medium"/>
                <a:cs typeface="Heebo Medium"/>
                <a:sym typeface="Heebo Medium"/>
              </a:rPr>
              <a:t>abihv_br </a:t>
            </a:r>
            <a:endParaRPr sz="1800" b="0" i="0" u="none" strike="noStrike" cap="none">
              <a:solidFill>
                <a:schemeClr val="dk1"/>
              </a:solidFill>
              <a:latin typeface="Calibri"/>
              <a:ea typeface="Calibri"/>
              <a:cs typeface="Calibri"/>
              <a:sym typeface="Calibri"/>
            </a:endParaRPr>
          </a:p>
        </p:txBody>
      </p:sp>
      <p:sp>
        <p:nvSpPr>
          <p:cNvPr id="351" name="Google Shape;351;p35"/>
          <p:cNvSpPr txBox="1"/>
          <p:nvPr/>
        </p:nvSpPr>
        <p:spPr>
          <a:xfrm>
            <a:off x="8285567" y="3829308"/>
            <a:ext cx="15267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pt-BR" sz="1800" b="0" i="0" u="none" strike="noStrike" cap="none">
                <a:solidFill>
                  <a:schemeClr val="lt1"/>
                </a:solidFill>
                <a:latin typeface="Heebo Medium"/>
                <a:ea typeface="Heebo Medium"/>
                <a:cs typeface="Heebo Medium"/>
                <a:sym typeface="Heebo Medium"/>
              </a:rPr>
              <a:t>abihv_br </a:t>
            </a:r>
            <a:endParaRPr sz="1800" b="0" i="0" u="none" strike="noStrike" cap="none">
              <a:solidFill>
                <a:schemeClr val="dk1"/>
              </a:solidFill>
              <a:latin typeface="Calibri"/>
              <a:ea typeface="Calibri"/>
              <a:cs typeface="Calibri"/>
              <a:sym typeface="Calibri"/>
            </a:endParaRPr>
          </a:p>
        </p:txBody>
      </p:sp>
      <p:sp>
        <p:nvSpPr>
          <p:cNvPr id="352" name="Google Shape;352;p35"/>
          <p:cNvSpPr txBox="1"/>
          <p:nvPr/>
        </p:nvSpPr>
        <p:spPr>
          <a:xfrm>
            <a:off x="8285567" y="4359392"/>
            <a:ext cx="28287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pt-BR" sz="1800" b="0" i="0" u="none" strike="noStrike" cap="none">
                <a:solidFill>
                  <a:schemeClr val="lt1"/>
                </a:solidFill>
                <a:latin typeface="Heebo Medium"/>
                <a:ea typeface="Heebo Medium"/>
                <a:cs typeface="Heebo Medium"/>
                <a:sym typeface="Heebo Medium"/>
              </a:rPr>
              <a:t>contato@abihv.org.br</a:t>
            </a:r>
            <a:endParaRPr sz="1800" b="0" i="0" u="none" strike="noStrike" cap="none">
              <a:solidFill>
                <a:schemeClr val="dk1"/>
              </a:solidFill>
              <a:latin typeface="Calibri"/>
              <a:ea typeface="Calibri"/>
              <a:cs typeface="Calibri"/>
              <a:sym typeface="Calibri"/>
            </a:endParaRPr>
          </a:p>
        </p:txBody>
      </p:sp>
      <p:sp>
        <p:nvSpPr>
          <p:cNvPr id="353" name="Google Shape;353;p35"/>
          <p:cNvSpPr txBox="1"/>
          <p:nvPr/>
        </p:nvSpPr>
        <p:spPr>
          <a:xfrm>
            <a:off x="8285567" y="4889475"/>
            <a:ext cx="24945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pt-BR" sz="1800" b="0" i="0" u="none" strike="noStrike" cap="none">
                <a:solidFill>
                  <a:schemeClr val="lt1"/>
                </a:solidFill>
                <a:latin typeface="Heebo Medium"/>
                <a:ea typeface="Heebo Medium"/>
                <a:cs typeface="Heebo Medium"/>
                <a:sym typeface="Heebo Medium"/>
              </a:rPr>
              <a:t>https://abihv.org.br</a:t>
            </a:r>
            <a:endParaRPr sz="1800" b="0" i="0" u="none" strike="noStrike" cap="none">
              <a:solidFill>
                <a:schemeClr val="dk1"/>
              </a:solidFill>
              <a:latin typeface="Calibri"/>
              <a:ea typeface="Calibri"/>
              <a:cs typeface="Calibri"/>
              <a:sym typeface="Calibri"/>
            </a:endParaRPr>
          </a:p>
        </p:txBody>
      </p:sp>
      <p:sp>
        <p:nvSpPr>
          <p:cNvPr id="354" name="Google Shape;354;p35"/>
          <p:cNvSpPr txBox="1"/>
          <p:nvPr/>
        </p:nvSpPr>
        <p:spPr>
          <a:xfrm>
            <a:off x="1001925" y="2659350"/>
            <a:ext cx="5677800" cy="153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0"/>
              <a:buFont typeface="Arial"/>
              <a:buNone/>
            </a:pPr>
            <a:r>
              <a:rPr lang="pt-BR" sz="9400" i="0" u="none" strike="noStrike" cap="none">
                <a:solidFill>
                  <a:schemeClr val="lt1"/>
                </a:solidFill>
                <a:latin typeface="Heebo Black"/>
                <a:ea typeface="Heebo Black"/>
                <a:cs typeface="Heebo Black"/>
                <a:sym typeface="Heebo Black"/>
              </a:rPr>
              <a:t>Obrigada!</a:t>
            </a:r>
            <a:endParaRPr sz="2800" i="0" u="none" strike="noStrike" cap="none">
              <a:solidFill>
                <a:srgbClr val="000000"/>
              </a:solidFill>
              <a:latin typeface="Heebo Black"/>
              <a:ea typeface="Heebo Black"/>
              <a:cs typeface="Heebo Black"/>
              <a:sym typeface="Heebo Black"/>
            </a:endParaRPr>
          </a:p>
        </p:txBody>
      </p:sp>
      <p:pic>
        <p:nvPicPr>
          <p:cNvPr id="355" name="Google Shape;355;p35" descr="Desenho com traços pretos em fundo branco&#10;&#10;Descrição gerada automaticamente com confiança média"/>
          <p:cNvPicPr preferRelativeResize="0"/>
          <p:nvPr/>
        </p:nvPicPr>
        <p:blipFill rotWithShape="1">
          <a:blip r:embed="rId7">
            <a:alphaModFix/>
          </a:blip>
          <a:srcRect l="8515" t="8144" r="6666" b="7188"/>
          <a:stretch/>
        </p:blipFill>
        <p:spPr>
          <a:xfrm>
            <a:off x="7988457" y="4938970"/>
            <a:ext cx="264261" cy="263790"/>
          </a:xfrm>
          <a:prstGeom prst="rect">
            <a:avLst/>
          </a:prstGeom>
          <a:noFill/>
          <a:ln>
            <a:noFill/>
          </a:ln>
        </p:spPr>
      </p:pic>
      <p:pic>
        <p:nvPicPr>
          <p:cNvPr id="356" name="Google Shape;356;p35"/>
          <p:cNvPicPr preferRelativeResize="0"/>
          <p:nvPr/>
        </p:nvPicPr>
        <p:blipFill rotWithShape="1">
          <a:blip r:embed="rId8">
            <a:alphaModFix/>
          </a:blip>
          <a:srcRect/>
          <a:stretch/>
        </p:blipFill>
        <p:spPr>
          <a:xfrm>
            <a:off x="7944963" y="1799578"/>
            <a:ext cx="3175726" cy="1089250"/>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1808</Words>
  <Application>Microsoft Macintosh PowerPoint</Application>
  <PresentationFormat>Widescreen</PresentationFormat>
  <Paragraphs>192</Paragraphs>
  <Slides>23</Slides>
  <Notes>23</Notes>
  <HiddenSlides>0</HiddenSlides>
  <MMClips>0</MMClips>
  <ScaleCrop>false</ScaleCrop>
  <HeadingPairs>
    <vt:vector size="6" baseType="variant">
      <vt:variant>
        <vt:lpstr>Fontes usadas</vt:lpstr>
      </vt:variant>
      <vt:variant>
        <vt:i4>9</vt:i4>
      </vt:variant>
      <vt:variant>
        <vt:lpstr>Tema</vt:lpstr>
      </vt:variant>
      <vt:variant>
        <vt:i4>1</vt:i4>
      </vt:variant>
      <vt:variant>
        <vt:lpstr>Títulos de slides</vt:lpstr>
      </vt:variant>
      <vt:variant>
        <vt:i4>23</vt:i4>
      </vt:variant>
    </vt:vector>
  </HeadingPairs>
  <TitlesOfParts>
    <vt:vector size="33" baseType="lpstr">
      <vt:lpstr>Calibri</vt:lpstr>
      <vt:lpstr>Heebo</vt:lpstr>
      <vt:lpstr>Heebo Black</vt:lpstr>
      <vt:lpstr>Heebo Medium</vt:lpstr>
      <vt:lpstr>Merriweather</vt:lpstr>
      <vt:lpstr>Heebo Light</vt:lpstr>
      <vt:lpstr>Arial</vt:lpstr>
      <vt:lpstr>Heebo SemiBold</vt:lpstr>
      <vt:lpstr>Heebo ExtraBold</vt:lpstr>
      <vt:lpstr>Office Theme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Destaques setoriais Onde o hidrogênio verde é essencial?</vt:lpstr>
      <vt:lpstr>Demanda mundial de hidrogênio verde </vt:lpstr>
      <vt:lpstr>Apresentação do PowerPoint</vt:lpstr>
      <vt:lpstr>Apresentação do PowerPoint</vt:lpstr>
      <vt:lpstr>Apresentação do PowerPoint</vt:lpstr>
      <vt:lpstr>Como é feito o H2V?  Atingimentos dos objetivos de descarbonização</vt:lpstr>
      <vt:lpstr>Apresentação do PowerPoint</vt:lpstr>
      <vt:lpstr>O que o H2V não é?</vt:lpstr>
      <vt:lpstr>Oportunidades</vt:lpstr>
      <vt:lpstr>Desafios Fonte: CNI 2024</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cp:lastModifiedBy>Fernanda Delgado</cp:lastModifiedBy>
  <cp:revision>1</cp:revision>
  <dcterms:modified xsi:type="dcterms:W3CDTF">2024-04-11T00:20:22Z</dcterms:modified>
</cp:coreProperties>
</file>