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59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embeddedFontLst>
    <p:embeddedFont>
      <p:font typeface="Lexend" pitchFamily="2" charset="77"/>
      <p:regular r:id="rId15"/>
      <p:bold r:id="rId16"/>
    </p:embeddedFont>
    <p:embeddedFont>
      <p:font typeface="Lexend Light" pitchFamily="2" charset="77"/>
      <p:regular r:id="rId17"/>
      <p:bold r:id="rId18"/>
    </p:embeddedFont>
    <p:embeddedFont>
      <p:font typeface="Lexend SemiBold" pitchFamily="2" charset="77"/>
      <p:regular r:id="rId19"/>
      <p:bold r:id="rId20"/>
    </p:embeddedFont>
    <p:embeddedFont>
      <p:font typeface="Play" pitchFamily="2" charset="0"/>
      <p:regular r:id="rId21"/>
      <p:bold r:id="rId22"/>
    </p:embeddedFont>
    <p:embeddedFont>
      <p:font typeface="Sora" pitchFamily="2" charset="0"/>
      <p:regular r:id="rId23"/>
      <p:bold r:id="rId24"/>
    </p:embeddedFont>
    <p:embeddedFont>
      <p:font typeface="Sora SemiBold" pitchFamily="2" charset="0"/>
      <p:regular r:id="rId25"/>
      <p:bold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43"/>
  </p:normalViewPr>
  <p:slideViewPr>
    <p:cSldViewPr snapToGrid="0" snapToObjects="1">
      <p:cViewPr varScale="1">
        <p:scale>
          <a:sx n="90" d="100"/>
          <a:sy n="90" d="100"/>
        </p:scale>
        <p:origin x="89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1" name="Google Shape;9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2" name="Google Shape;10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0" name="Google Shape;11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7" name="Google Shape;12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9" name="Google Shape;14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2" name="Google Shape;16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3" name="Google Shape;18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8" name="Google Shape;19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9" name="Google Shape;20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4" name="Google Shape;22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235" name="Google Shape;23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5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.png"/><Relationship Id="rId7" Type="http://schemas.openxmlformats.org/officeDocument/2006/relationships/image" Target="../media/image4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3" title="bgs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1575" y="-903376"/>
            <a:ext cx="12255150" cy="86647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4" title="bgs2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925388"/>
            <a:ext cx="12192000" cy="8620139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4"/>
          <p:cNvSpPr/>
          <p:nvPr/>
        </p:nvSpPr>
        <p:spPr>
          <a:xfrm>
            <a:off x="927425" y="3596950"/>
            <a:ext cx="9838200" cy="18048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86DB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4"/>
          <p:cNvSpPr/>
          <p:nvPr/>
        </p:nvSpPr>
        <p:spPr>
          <a:xfrm>
            <a:off x="1391150" y="3308675"/>
            <a:ext cx="2657100" cy="526500"/>
          </a:xfrm>
          <a:prstGeom prst="roundRect">
            <a:avLst>
              <a:gd name="adj" fmla="val 50000"/>
            </a:avLst>
          </a:prstGeom>
          <a:solidFill>
            <a:srgbClr val="32996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pt-BR" sz="3600" b="1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rPr>
              <a:t>A Associação</a:t>
            </a:r>
            <a:endParaRPr sz="3600" b="1">
              <a:solidFill>
                <a:schemeClr val="lt1"/>
              </a:solidFill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97" name="Google Shape;97;p14"/>
          <p:cNvSpPr txBox="1">
            <a:spLocks noGrp="1"/>
          </p:cNvSpPr>
          <p:nvPr>
            <p:ph type="body" idx="1"/>
          </p:nvPr>
        </p:nvSpPr>
        <p:spPr>
          <a:xfrm>
            <a:off x="838200" y="1444625"/>
            <a:ext cx="9927300" cy="11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pt-BR" sz="2000">
                <a:solidFill>
                  <a:schemeClr val="lt1"/>
                </a:solidFill>
                <a:latin typeface="Lexend Light"/>
                <a:ea typeface="Lexend Light"/>
                <a:cs typeface="Lexend Light"/>
                <a:sym typeface="Lexend Light"/>
              </a:rPr>
              <a:t>A Associação Brasileira da Indústria do Hidrogênio Verde (ABIHV) foi fundada em 2023 para fomentar o desenvolvimento da indústria do Hidrogênio Verde no Brasil, considerando toda a potencialidade que o país tem para explorá-lo.</a:t>
            </a:r>
            <a:endParaRPr>
              <a:solidFill>
                <a:schemeClr val="lt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8" name="Google Shape;98;p14"/>
          <p:cNvSpPr txBox="1">
            <a:spLocks noGrp="1"/>
          </p:cNvSpPr>
          <p:nvPr>
            <p:ph type="body" idx="1"/>
          </p:nvPr>
        </p:nvSpPr>
        <p:spPr>
          <a:xfrm>
            <a:off x="1501450" y="3946300"/>
            <a:ext cx="91890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pt-BR" sz="2000">
                <a:solidFill>
                  <a:schemeClr val="lt1"/>
                </a:solidFill>
                <a:latin typeface="Lexend Light"/>
                <a:ea typeface="Lexend Light"/>
                <a:cs typeface="Lexend Light"/>
                <a:sym typeface="Lexend Light"/>
              </a:rPr>
              <a:t>A MISSÃO da ABIHV é incentivar a criação de condições para que o Hidrogênio Verde seja produzido e  comercializado da forma mais competitiva e ampla no Brasil, promovendo um futuro economicamente sustentável para todos.</a:t>
            </a:r>
            <a:endParaRPr>
              <a:solidFill>
                <a:schemeClr val="lt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" name="Google Shape;99;p14"/>
          <p:cNvSpPr txBox="1">
            <a:spLocks noGrp="1"/>
          </p:cNvSpPr>
          <p:nvPr>
            <p:ph type="body" idx="1"/>
          </p:nvPr>
        </p:nvSpPr>
        <p:spPr>
          <a:xfrm>
            <a:off x="1391175" y="3408400"/>
            <a:ext cx="2657100" cy="4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17647"/>
              <a:buNone/>
            </a:pPr>
            <a:r>
              <a:rPr lang="pt-BR" sz="2000">
                <a:solidFill>
                  <a:schemeClr val="lt1"/>
                </a:solidFill>
                <a:latin typeface="Sora SemiBold"/>
                <a:ea typeface="Sora SemiBold"/>
                <a:cs typeface="Sora SemiBold"/>
                <a:sym typeface="Sora SemiBold"/>
              </a:rPr>
              <a:t>MISSÃO ABIHV</a:t>
            </a:r>
            <a:endParaRPr>
              <a:solidFill>
                <a:schemeClr val="lt1"/>
              </a:solidFill>
              <a:latin typeface="Sora SemiBold"/>
              <a:ea typeface="Sora SemiBold"/>
              <a:cs typeface="Sora SemiBold"/>
              <a:sym typeface="Sora Semi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5" title="bgs4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66718"/>
            <a:ext cx="12192000" cy="8620143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5"/>
          <p:cNvSpPr txBox="1">
            <a:spLocks noGrp="1"/>
          </p:cNvSpPr>
          <p:nvPr>
            <p:ph type="title"/>
          </p:nvPr>
        </p:nvSpPr>
        <p:spPr>
          <a:xfrm>
            <a:off x="838200" y="938204"/>
            <a:ext cx="96009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</a:pPr>
            <a:r>
              <a:rPr lang="pt-BR" sz="3000">
                <a:solidFill>
                  <a:srgbClr val="1D835E"/>
                </a:solidFill>
                <a:latin typeface="Sora SemiBold"/>
                <a:ea typeface="Sora SemiBold"/>
                <a:cs typeface="Sora SemiBold"/>
                <a:sym typeface="Sora SemiBold"/>
              </a:rPr>
              <a:t>A ABIHV possui a legitimidade e capacidade de representar a indústria do Hidrogênio Verde de forma ampla e robusta.</a:t>
            </a:r>
            <a:endParaRPr sz="3000">
              <a:solidFill>
                <a:srgbClr val="1D835E"/>
              </a:solidFill>
              <a:latin typeface="Sora SemiBold"/>
              <a:ea typeface="Sora SemiBold"/>
              <a:cs typeface="Sora SemiBold"/>
              <a:sym typeface="Sora SemiBold"/>
            </a:endParaRPr>
          </a:p>
        </p:txBody>
      </p:sp>
      <p:sp>
        <p:nvSpPr>
          <p:cNvPr id="106" name="Google Shape;106;p15"/>
          <p:cNvSpPr txBox="1">
            <a:spLocks noGrp="1"/>
          </p:cNvSpPr>
          <p:nvPr>
            <p:ph type="body" idx="1"/>
          </p:nvPr>
        </p:nvSpPr>
        <p:spPr>
          <a:xfrm>
            <a:off x="838200" y="2422150"/>
            <a:ext cx="9918300" cy="9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pt-BR" sz="1700">
                <a:latin typeface="Lexend Light"/>
                <a:ea typeface="Lexend Light"/>
                <a:cs typeface="Lexend Light"/>
                <a:sym typeface="Lexend Light"/>
              </a:rPr>
              <a:t>As empresas associadas à ABIHV possuem investimentos ao longo de toda a cadeia do Hidrogênio Verde, o que inclui produtores e consumidores, geradores de energia limpa, além de fornecedores de máquinas e equipamentos. </a:t>
            </a:r>
            <a:endParaRPr sz="17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107" name="Google Shape;10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0357" y="3477095"/>
            <a:ext cx="11011286" cy="3297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16" title="bgs4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228606"/>
            <a:ext cx="12192000" cy="8620143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6"/>
          <p:cNvSpPr txBox="1">
            <a:spLocks noGrp="1"/>
          </p:cNvSpPr>
          <p:nvPr>
            <p:ph type="title"/>
          </p:nvPr>
        </p:nvSpPr>
        <p:spPr>
          <a:xfrm>
            <a:off x="838200" y="839883"/>
            <a:ext cx="9600900" cy="1082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</a:pPr>
            <a:r>
              <a:rPr lang="pt-BR" sz="3000" dirty="0">
                <a:solidFill>
                  <a:srgbClr val="1D835E"/>
                </a:solidFill>
                <a:latin typeface="Sora SemiBold"/>
                <a:ea typeface="Sora SemiBold"/>
                <a:cs typeface="Sora SemiBold"/>
                <a:sym typeface="Sora SemiBold"/>
              </a:rPr>
              <a:t>A Associação também é uma voz ativa e atuante em defesa da indústria do Hidrogênio Verde.</a:t>
            </a:r>
            <a:endParaRPr sz="3000" dirty="0">
              <a:solidFill>
                <a:srgbClr val="1D835E"/>
              </a:solidFill>
              <a:latin typeface="Sora SemiBold"/>
              <a:ea typeface="Sora SemiBold"/>
              <a:cs typeface="Sora SemiBold"/>
              <a:sym typeface="Sora SemiBold"/>
            </a:endParaRPr>
          </a:p>
        </p:txBody>
      </p:sp>
      <p:sp>
        <p:nvSpPr>
          <p:cNvPr id="114" name="Google Shape;114;p16"/>
          <p:cNvSpPr txBox="1">
            <a:spLocks noGrp="1"/>
          </p:cNvSpPr>
          <p:nvPr>
            <p:ph type="body" idx="1"/>
          </p:nvPr>
        </p:nvSpPr>
        <p:spPr>
          <a:xfrm>
            <a:off x="838200" y="2005781"/>
            <a:ext cx="4638367" cy="3563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pt-BR" sz="1800" dirty="0">
                <a:latin typeface="Lexend Light"/>
                <a:ea typeface="Lexend Light"/>
                <a:cs typeface="Lexend Light"/>
                <a:sym typeface="Lexend Light"/>
              </a:rPr>
              <a:t>A ABIHV contribui em diversas frentes em prol do desenvolvimento do Hidrogênio Verde, </a:t>
            </a:r>
            <a:r>
              <a:rPr lang="pt-BR" sz="1800" dirty="0" err="1">
                <a:latin typeface="Lexend Light"/>
                <a:ea typeface="Lexend Light"/>
                <a:cs typeface="Lexend Light"/>
                <a:sym typeface="Lexend Light"/>
              </a:rPr>
              <a:t>neoindustrialização</a:t>
            </a:r>
            <a:r>
              <a:rPr lang="pt-BR" sz="1800" dirty="0">
                <a:latin typeface="Lexend Light"/>
                <a:ea typeface="Lexend Light"/>
                <a:cs typeface="Lexend Light"/>
                <a:sym typeface="Lexend Light"/>
              </a:rPr>
              <a:t> e a </a:t>
            </a:r>
            <a:r>
              <a:rPr lang="pt-BR" sz="1800" dirty="0" err="1">
                <a:latin typeface="Lexend Light"/>
                <a:ea typeface="Lexend Light"/>
                <a:cs typeface="Lexend Light"/>
                <a:sym typeface="Lexend Light"/>
              </a:rPr>
              <a:t>descarbonização</a:t>
            </a:r>
            <a:r>
              <a:rPr lang="pt-BR" sz="1800" dirty="0">
                <a:latin typeface="Lexend Light"/>
                <a:ea typeface="Lexend Light"/>
                <a:cs typeface="Lexend Light"/>
                <a:sym typeface="Lexend Light"/>
              </a:rPr>
              <a:t>.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 dirty="0">
              <a:latin typeface="Lexend Light"/>
              <a:ea typeface="Lexend Light"/>
              <a:cs typeface="Lexend Light"/>
              <a:sym typeface="Lexend Ligh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pt-BR" sz="1800" dirty="0">
                <a:latin typeface="Lexend Light"/>
                <a:ea typeface="Lexend Light"/>
                <a:cs typeface="Lexend Light"/>
                <a:sym typeface="Lexend Light"/>
              </a:rPr>
              <a:t>Destacam-se as atuações e o diálogo com os reguladores para tratar da Infraestrutura de Transmissão, a regulação do </a:t>
            </a:r>
            <a:r>
              <a:rPr lang="pt-BR" sz="1800" dirty="0" err="1">
                <a:latin typeface="Lexend Light"/>
                <a:ea typeface="Lexend Light"/>
                <a:cs typeface="Lexend Light"/>
                <a:sym typeface="Lexend Light"/>
              </a:rPr>
              <a:t>Rehidro</a:t>
            </a:r>
            <a:r>
              <a:rPr lang="pt-BR" sz="1800" dirty="0">
                <a:latin typeface="Lexend Light"/>
                <a:ea typeface="Lexend Light"/>
                <a:cs typeface="Lexend Light"/>
                <a:sym typeface="Lexend Light"/>
              </a:rPr>
              <a:t> e do PHBC e o fortalecimento das relações com agentes internacionais.</a:t>
            </a:r>
            <a:endParaRPr dirty="0"/>
          </a:p>
        </p:txBody>
      </p:sp>
      <p:pic>
        <p:nvPicPr>
          <p:cNvPr id="115" name="Google Shape;115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2552082" y="5515938"/>
            <a:ext cx="1210601" cy="1210601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6"/>
          <p:cNvSpPr txBox="1"/>
          <p:nvPr/>
        </p:nvSpPr>
        <p:spPr>
          <a:xfrm>
            <a:off x="838200" y="5189503"/>
            <a:ext cx="4638368" cy="53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pt-BR" sz="1400" b="0" i="0" u="none" strike="noStrike" cap="none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rPr>
              <a:t>Veja nossas contribuições e posicionamentos:</a:t>
            </a:r>
            <a:endParaRPr/>
          </a:p>
        </p:txBody>
      </p:sp>
      <p:pic>
        <p:nvPicPr>
          <p:cNvPr id="117" name="Google Shape;117;p16" title="A ABIHV se reuniu com o Ministro Alexandre Silveira, do Ministério de Minas e Energia (MME), e seus secretários. A Associação tem se envolvido de maneira ativa nas decisões legais, regulatórias e de infraestrutura discutidas no âmbit.jpg"/>
          <p:cNvPicPr preferRelativeResize="0"/>
          <p:nvPr/>
        </p:nvPicPr>
        <p:blipFill rotWithShape="1">
          <a:blip r:embed="rId5">
            <a:alphaModFix/>
          </a:blip>
          <a:srcRect l="12152" r="8833"/>
          <a:stretch/>
        </p:blipFill>
        <p:spPr>
          <a:xfrm>
            <a:off x="5682500" y="2005775"/>
            <a:ext cx="2514900" cy="2118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18" name="Google Shape;118;p16" title="WhatsApp_Image_2025-03-26_at_11.44.31.jpeg"/>
          <p:cNvPicPr preferRelativeResize="0"/>
          <p:nvPr/>
        </p:nvPicPr>
        <p:blipFill rotWithShape="1">
          <a:blip r:embed="rId6">
            <a:alphaModFix/>
          </a:blip>
          <a:srcRect l="25842" r="2790"/>
          <a:stretch/>
        </p:blipFill>
        <p:spPr>
          <a:xfrm>
            <a:off x="8555725" y="2005775"/>
            <a:ext cx="2514900" cy="2118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19" name="Google Shape;119;p16" title="Brazilian round table on renewable investments Embaixador Adalnio Ganem@bloomberg @abihv_br @apexbrasil @epe_brasil @investsp @bancodobrasil.jpg"/>
          <p:cNvPicPr preferRelativeResize="0"/>
          <p:nvPr/>
        </p:nvPicPr>
        <p:blipFill rotWithShape="1">
          <a:blip r:embed="rId7">
            <a:alphaModFix/>
          </a:blip>
          <a:srcRect t="23531" b="13024"/>
          <a:stretch/>
        </p:blipFill>
        <p:spPr>
          <a:xfrm>
            <a:off x="8634325" y="4395975"/>
            <a:ext cx="2514900" cy="21273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20" name="Google Shape;120;p16" title="Captura de Tela 2025-05-02 às 14.11.52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643200" y="4360575"/>
            <a:ext cx="2593500" cy="21273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121" name="Google Shape;121;p16"/>
          <p:cNvSpPr/>
          <p:nvPr/>
        </p:nvSpPr>
        <p:spPr>
          <a:xfrm>
            <a:off x="5643200" y="1977863"/>
            <a:ext cx="2593500" cy="21744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86DB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4000" b="1" i="0" u="none" strike="noStrike" cap="none">
              <a:solidFill>
                <a:srgbClr val="000000"/>
              </a:solidFill>
            </a:endParaRPr>
          </a:p>
        </p:txBody>
      </p:sp>
      <p:sp>
        <p:nvSpPr>
          <p:cNvPr id="122" name="Google Shape;122;p16"/>
          <p:cNvSpPr/>
          <p:nvPr/>
        </p:nvSpPr>
        <p:spPr>
          <a:xfrm>
            <a:off x="8516425" y="1977863"/>
            <a:ext cx="2593500" cy="21744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86DB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4000" b="1" i="0" u="none" strike="noStrike" cap="none">
              <a:solidFill>
                <a:srgbClr val="000000"/>
              </a:solidFill>
            </a:endParaRPr>
          </a:p>
        </p:txBody>
      </p:sp>
      <p:sp>
        <p:nvSpPr>
          <p:cNvPr id="123" name="Google Shape;123;p16"/>
          <p:cNvSpPr/>
          <p:nvPr/>
        </p:nvSpPr>
        <p:spPr>
          <a:xfrm>
            <a:off x="5643200" y="4395963"/>
            <a:ext cx="2593500" cy="21744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86DB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4000" b="1" i="0" u="none" strike="noStrike" cap="none">
              <a:solidFill>
                <a:srgbClr val="000000"/>
              </a:solidFill>
            </a:endParaRPr>
          </a:p>
        </p:txBody>
      </p:sp>
      <p:sp>
        <p:nvSpPr>
          <p:cNvPr id="124" name="Google Shape;124;p16"/>
          <p:cNvSpPr/>
          <p:nvPr/>
        </p:nvSpPr>
        <p:spPr>
          <a:xfrm>
            <a:off x="8595025" y="4368050"/>
            <a:ext cx="2593500" cy="21744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86DB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4000" b="1" i="0" u="none" strike="noStrike" cap="none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17" title="bgs4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66718"/>
            <a:ext cx="12192000" cy="8620143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17"/>
          <p:cNvSpPr txBox="1">
            <a:spLocks noGrp="1"/>
          </p:cNvSpPr>
          <p:nvPr>
            <p:ph type="title"/>
          </p:nvPr>
        </p:nvSpPr>
        <p:spPr>
          <a:xfrm>
            <a:off x="838175" y="2119237"/>
            <a:ext cx="5123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pt-BR" sz="3600">
                <a:solidFill>
                  <a:srgbClr val="1D835E"/>
                </a:solidFill>
                <a:latin typeface="Sora SemiBold"/>
                <a:ea typeface="Sora SemiBold"/>
                <a:cs typeface="Sora SemiBold"/>
                <a:sym typeface="Sora SemiBold"/>
              </a:rPr>
              <a:t>Por que o Brasil? </a:t>
            </a:r>
            <a:endParaRPr sz="3600">
              <a:solidFill>
                <a:srgbClr val="1D835E"/>
              </a:solidFill>
              <a:latin typeface="Sora SemiBold"/>
              <a:ea typeface="Sora SemiBold"/>
              <a:cs typeface="Sora SemiBold"/>
              <a:sym typeface="Sora SemiBold"/>
            </a:endParaRPr>
          </a:p>
        </p:txBody>
      </p:sp>
      <p:sp>
        <p:nvSpPr>
          <p:cNvPr id="131" name="Google Shape;131;p17"/>
          <p:cNvSpPr txBox="1">
            <a:spLocks noGrp="1"/>
          </p:cNvSpPr>
          <p:nvPr>
            <p:ph type="body" idx="1"/>
          </p:nvPr>
        </p:nvSpPr>
        <p:spPr>
          <a:xfrm>
            <a:off x="838200" y="3274537"/>
            <a:ext cx="4666500" cy="18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pt-BR" sz="1800">
                <a:latin typeface="Lexend Light"/>
                <a:ea typeface="Lexend Light"/>
                <a:cs typeface="Lexend Light"/>
                <a:sym typeface="Lexend Light"/>
              </a:rPr>
              <a:t>O Brasil reúne vantagens naturais e estratégicas para o desenvolvimento da indústria do Hidrogênio Verde e que tornam os produtos verdes brasileiros altamente competitivos no mercado internacional</a:t>
            </a:r>
            <a:endParaRPr sz="18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132" name="Google Shape;132;p17"/>
          <p:cNvSpPr txBox="1"/>
          <p:nvPr/>
        </p:nvSpPr>
        <p:spPr>
          <a:xfrm>
            <a:off x="6807150" y="956399"/>
            <a:ext cx="46512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pt-BR" sz="1400" b="1" i="0" u="none" strike="noStrike" cap="none">
                <a:solidFill>
                  <a:srgbClr val="1D835E"/>
                </a:solidFill>
                <a:latin typeface="Lexend"/>
                <a:ea typeface="Lexend"/>
                <a:cs typeface="Lexend"/>
                <a:sym typeface="Lexend"/>
              </a:rPr>
              <a:t>Energias Renováveis: </a:t>
            </a:r>
            <a:r>
              <a:rPr lang="pt-BR" sz="1400" b="0" i="0" u="none" strike="noStrike" cap="none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rPr>
              <a:t>Aproximadamente 90% da geração brasileira é renovável. Além disso, o Sistema Interligado Nacional, o maior do mundo, facilita a integração e acesso dos projetos </a:t>
            </a:r>
            <a:endParaRPr sz="1400" b="0" i="0" u="none" strike="noStrike" cap="none">
              <a:solidFill>
                <a:srgbClr val="000000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133" name="Google Shape;133;p17"/>
          <p:cNvSpPr txBox="1"/>
          <p:nvPr/>
        </p:nvSpPr>
        <p:spPr>
          <a:xfrm>
            <a:off x="6807150" y="2139711"/>
            <a:ext cx="46512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pt-BR" sz="1400" b="1" i="0" u="none" strike="noStrike" cap="none">
                <a:solidFill>
                  <a:srgbClr val="1D835E"/>
                </a:solidFill>
                <a:latin typeface="Lexend"/>
                <a:ea typeface="Lexend"/>
                <a:cs typeface="Lexend"/>
                <a:sym typeface="Lexend"/>
              </a:rPr>
              <a:t>Arcabouço Legal:</a:t>
            </a:r>
            <a:r>
              <a:rPr lang="pt-BR" sz="1400" b="0" i="0" u="none" strike="noStrike" cap="none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rPr>
              <a:t> Em 2024 foi aprovado o Marco Legal do Hidrogênio de Baixa Emissão de Carbono e o Programa de Desenvolvimento do Hidrogênio de Baixa Emissão de Carbono (PHBC) </a:t>
            </a:r>
            <a:endParaRPr sz="1400" b="0" i="0" u="none" strike="noStrike" cap="none">
              <a:solidFill>
                <a:srgbClr val="000000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134" name="Google Shape;134;p17"/>
          <p:cNvSpPr txBox="1"/>
          <p:nvPr/>
        </p:nvSpPr>
        <p:spPr>
          <a:xfrm>
            <a:off x="6822499" y="3323023"/>
            <a:ext cx="4651200" cy="102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pt-BR" sz="1400" b="1" i="0" u="none" strike="noStrike" cap="none">
                <a:solidFill>
                  <a:srgbClr val="1D835E"/>
                </a:solidFill>
                <a:latin typeface="Lexend"/>
                <a:ea typeface="Lexend"/>
                <a:cs typeface="Lexend"/>
                <a:sym typeface="Lexend"/>
              </a:rPr>
              <a:t>Transição Energética:</a:t>
            </a:r>
            <a:r>
              <a:rPr lang="pt-BR" sz="1400" b="0" i="0" u="none" strike="noStrike" cap="none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rPr>
              <a:t> O Brasil já conta com uma vasta experiência no fomento de novas tecnologias e tem a oportunidade de se tornar líder mundial no fornecimento de Hidrogênio Verde e de seus derivados</a:t>
            </a:r>
            <a:endParaRPr sz="1400" b="0" i="0" u="none" strike="noStrike" cap="none">
              <a:solidFill>
                <a:srgbClr val="000000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135" name="Google Shape;135;p17"/>
          <p:cNvSpPr txBox="1"/>
          <p:nvPr/>
        </p:nvSpPr>
        <p:spPr>
          <a:xfrm>
            <a:off x="6822500" y="4682134"/>
            <a:ext cx="4651200" cy="6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5830"/>
              <a:buFont typeface="Arial"/>
              <a:buNone/>
            </a:pPr>
            <a:r>
              <a:rPr lang="pt-BR" sz="1400" b="1" i="0" u="none" strike="noStrike" cap="none">
                <a:solidFill>
                  <a:srgbClr val="1D835E"/>
                </a:solidFill>
                <a:latin typeface="Lexend"/>
                <a:ea typeface="Lexend"/>
                <a:cs typeface="Lexend"/>
                <a:sym typeface="Lexend"/>
              </a:rPr>
              <a:t>Infraestrutura:</a:t>
            </a:r>
            <a:r>
              <a:rPr lang="pt-BR" sz="1400" b="0" i="0" u="none" strike="noStrike" cap="none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rPr>
              <a:t> Disponibilidade de terras, água e portos com infraestrutura de exportação e perspectivas de expansão das estruturas existentes</a:t>
            </a:r>
            <a:endParaRPr sz="1400" b="0" i="0" u="none" strike="noStrike" cap="none">
              <a:solidFill>
                <a:srgbClr val="000000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136" name="Google Shape;136;p17"/>
          <p:cNvSpPr txBox="1"/>
          <p:nvPr/>
        </p:nvSpPr>
        <p:spPr>
          <a:xfrm>
            <a:off x="6822500" y="5719046"/>
            <a:ext cx="4651200" cy="7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pt-BR" sz="1400" b="1" i="0" u="none" strike="noStrike" cap="none">
                <a:solidFill>
                  <a:srgbClr val="1D835E"/>
                </a:solidFill>
                <a:latin typeface="Lexend"/>
                <a:ea typeface="Lexend"/>
                <a:cs typeface="Lexend"/>
                <a:sym typeface="Lexend"/>
              </a:rPr>
              <a:t>Estabilidade Política:</a:t>
            </a:r>
            <a:r>
              <a:rPr lang="pt-BR" sz="1400" b="0" i="0" u="none" strike="noStrike" cap="none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rPr>
              <a:t> Ambiente favorável para investimentos s, graças à sua estabilidade institucional, credibilidade fiscal e incentivos legais que reduzem riscos e custos de financiamento.</a:t>
            </a:r>
            <a:endParaRPr sz="1400" b="0" i="0" u="none" strike="noStrike" cap="none">
              <a:solidFill>
                <a:srgbClr val="000000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137" name="Google Shape;137;p17"/>
          <p:cNvSpPr/>
          <p:nvPr/>
        </p:nvSpPr>
        <p:spPr>
          <a:xfrm>
            <a:off x="5829750" y="990899"/>
            <a:ext cx="775500" cy="775500"/>
          </a:xfrm>
          <a:prstGeom prst="ellipse">
            <a:avLst/>
          </a:prstGeom>
          <a:solidFill>
            <a:srgbClr val="86DB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17"/>
          <p:cNvSpPr/>
          <p:nvPr/>
        </p:nvSpPr>
        <p:spPr>
          <a:xfrm>
            <a:off x="5829750" y="2174199"/>
            <a:ext cx="775500" cy="775500"/>
          </a:xfrm>
          <a:prstGeom prst="ellipse">
            <a:avLst/>
          </a:prstGeom>
          <a:solidFill>
            <a:srgbClr val="86DB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17"/>
          <p:cNvSpPr/>
          <p:nvPr/>
        </p:nvSpPr>
        <p:spPr>
          <a:xfrm>
            <a:off x="5829750" y="3445424"/>
            <a:ext cx="775500" cy="775500"/>
          </a:xfrm>
          <a:prstGeom prst="ellipse">
            <a:avLst/>
          </a:prstGeom>
          <a:solidFill>
            <a:srgbClr val="86DB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17"/>
          <p:cNvSpPr/>
          <p:nvPr/>
        </p:nvSpPr>
        <p:spPr>
          <a:xfrm>
            <a:off x="5829750" y="4643424"/>
            <a:ext cx="775500" cy="775500"/>
          </a:xfrm>
          <a:prstGeom prst="ellipse">
            <a:avLst/>
          </a:prstGeom>
          <a:solidFill>
            <a:srgbClr val="86DB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17"/>
          <p:cNvSpPr/>
          <p:nvPr/>
        </p:nvSpPr>
        <p:spPr>
          <a:xfrm>
            <a:off x="5829750" y="5719049"/>
            <a:ext cx="775500" cy="775500"/>
          </a:xfrm>
          <a:prstGeom prst="ellipse">
            <a:avLst/>
          </a:prstGeom>
          <a:solidFill>
            <a:srgbClr val="86DB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2" name="Google Shape;142;p17" title="energia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91588" y="1152736"/>
            <a:ext cx="451825" cy="451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7" title="documentos-oficiais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991600" y="2336037"/>
            <a:ext cx="451800" cy="45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7" title="transicao-energetica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991600" y="3607274"/>
            <a:ext cx="451800" cy="45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7" title="a-infraestrutura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991600" y="4805274"/>
            <a:ext cx="451800" cy="45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7" title="escudo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991600" y="5880899"/>
            <a:ext cx="451800" cy="451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18" title="bgs3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657826"/>
            <a:ext cx="12192000" cy="8620143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8"/>
          <p:cNvSpPr/>
          <p:nvPr/>
        </p:nvSpPr>
        <p:spPr>
          <a:xfrm>
            <a:off x="943525" y="3315775"/>
            <a:ext cx="2713800" cy="564300"/>
          </a:xfrm>
          <a:prstGeom prst="rect">
            <a:avLst/>
          </a:prstGeom>
          <a:solidFill>
            <a:srgbClr val="1D83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3" name="Google Shape;153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44675" y="1886975"/>
            <a:ext cx="7848550" cy="457370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18"/>
          <p:cNvSpPr txBox="1">
            <a:spLocks noGrp="1"/>
          </p:cNvSpPr>
          <p:nvPr>
            <p:ph type="title"/>
          </p:nvPr>
        </p:nvSpPr>
        <p:spPr>
          <a:xfrm>
            <a:off x="838200" y="539622"/>
            <a:ext cx="6898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</a:pPr>
            <a:r>
              <a:rPr lang="pt-BR" sz="3000">
                <a:solidFill>
                  <a:srgbClr val="1D835E"/>
                </a:solidFill>
                <a:latin typeface="Sora SemiBold"/>
                <a:ea typeface="Sora SemiBold"/>
                <a:cs typeface="Sora SemiBold"/>
                <a:sym typeface="Sora SemiBold"/>
              </a:rPr>
              <a:t>Oportunidades de H2V no Brasil por Unidade da Federação</a:t>
            </a:r>
            <a:endParaRPr sz="3000">
              <a:solidFill>
                <a:srgbClr val="1D835E"/>
              </a:solidFill>
              <a:latin typeface="Sora SemiBold"/>
              <a:ea typeface="Sora SemiBold"/>
              <a:cs typeface="Sora SemiBold"/>
              <a:sym typeface="Sora SemiBold"/>
            </a:endParaRPr>
          </a:p>
        </p:txBody>
      </p:sp>
      <p:pic>
        <p:nvPicPr>
          <p:cNvPr id="155" name="Google Shape;155;p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745725" y="1163075"/>
            <a:ext cx="2781300" cy="72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936400" y="3315775"/>
            <a:ext cx="2140340" cy="201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455674" y="5756050"/>
            <a:ext cx="3270324" cy="636625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8"/>
          <p:cNvSpPr txBox="1"/>
          <p:nvPr/>
        </p:nvSpPr>
        <p:spPr>
          <a:xfrm>
            <a:off x="905150" y="2165718"/>
            <a:ext cx="2790549" cy="186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rPr>
              <a:t>Em um cenário de participação brasileira equivalente a 4% da produção global estimada de H2V,</a:t>
            </a:r>
            <a:endParaRPr sz="1400" b="0" i="0" u="none" strike="noStrike" cap="none"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o impacto no PIB até 2050  </a:t>
            </a:r>
            <a:endParaRPr sz="1400" b="1" i="0" u="none" strike="noStrike" cap="none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pode ser de R$ 7 trilhões. </a:t>
            </a:r>
            <a:endParaRPr sz="1400" b="1" i="0" u="none" strike="noStrike" cap="none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59" name="Google Shape;159;p1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73025" y="5534825"/>
            <a:ext cx="5013851" cy="1006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19" title="bgs3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657826"/>
            <a:ext cx="12192000" cy="8620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33700" y="1870825"/>
            <a:ext cx="4156802" cy="4156802"/>
          </a:xfrm>
          <a:prstGeom prst="rect">
            <a:avLst/>
          </a:prstGeom>
          <a:noFill/>
          <a:ln>
            <a:noFill/>
          </a:ln>
          <a:effectLst>
            <a:outerShdw blurRad="114300" dist="19050" dir="5400000" algn="bl" rotWithShape="0">
              <a:srgbClr val="000000">
                <a:alpha val="49803"/>
              </a:srgbClr>
            </a:outerShdw>
          </a:effectLst>
        </p:spPr>
      </p:pic>
      <p:sp>
        <p:nvSpPr>
          <p:cNvPr id="166" name="Google Shape;166;p19"/>
          <p:cNvSpPr txBox="1">
            <a:spLocks noGrp="1"/>
          </p:cNvSpPr>
          <p:nvPr>
            <p:ph type="title"/>
          </p:nvPr>
        </p:nvSpPr>
        <p:spPr>
          <a:xfrm>
            <a:off x="472800" y="555275"/>
            <a:ext cx="7854000" cy="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pt-BR" sz="3000" b="1">
                <a:solidFill>
                  <a:srgbClr val="1D835E"/>
                </a:solidFill>
                <a:latin typeface="Sora"/>
                <a:ea typeface="Sora"/>
                <a:cs typeface="Sora"/>
                <a:sym typeface="Sora"/>
              </a:rPr>
              <a:t>A Agenda Estratégica da ABIHV</a:t>
            </a:r>
            <a:endParaRPr sz="3000" b="1">
              <a:solidFill>
                <a:srgbClr val="1D835E"/>
              </a:solidFill>
              <a:latin typeface="Sora"/>
              <a:ea typeface="Sora"/>
              <a:cs typeface="Sora"/>
              <a:sym typeface="Sora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pt-BR" sz="3000" b="1">
                <a:solidFill>
                  <a:srgbClr val="1D835E"/>
                </a:solidFill>
                <a:latin typeface="Sora"/>
                <a:ea typeface="Sora"/>
                <a:cs typeface="Sora"/>
                <a:sym typeface="Sora"/>
              </a:rPr>
              <a:t>contém quatro eixos principais </a:t>
            </a:r>
            <a:endParaRPr sz="3000" b="1">
              <a:solidFill>
                <a:srgbClr val="1D835E"/>
              </a:solidFill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167" name="Google Shape;167;p19"/>
          <p:cNvSpPr txBox="1"/>
          <p:nvPr/>
        </p:nvSpPr>
        <p:spPr>
          <a:xfrm>
            <a:off x="835475" y="4131875"/>
            <a:ext cx="3188100" cy="4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pt-BR" sz="2000" b="0" i="0" u="none" strike="noStrike" cap="none">
                <a:solidFill>
                  <a:srgbClr val="8AF207"/>
                </a:solidFill>
                <a:latin typeface="Lexend SemiBold"/>
                <a:ea typeface="Lexend SemiBold"/>
                <a:cs typeface="Lexend SemiBold"/>
                <a:sym typeface="Lexend SemiBold"/>
              </a:rPr>
              <a:t>Indução de Demanda</a:t>
            </a:r>
            <a:endParaRPr sz="2000" b="0" i="0" u="none" strike="noStrike" cap="none">
              <a:solidFill>
                <a:srgbClr val="8AF207"/>
              </a:solidFill>
              <a:latin typeface="Lexend SemiBold"/>
              <a:ea typeface="Lexend SemiBold"/>
              <a:cs typeface="Lexend SemiBold"/>
              <a:sym typeface="Lexend SemiBold"/>
            </a:endParaRPr>
          </a:p>
        </p:txBody>
      </p:sp>
      <p:pic>
        <p:nvPicPr>
          <p:cNvPr id="168" name="Google Shape;168;p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60678" y="2602172"/>
            <a:ext cx="580010" cy="779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960674" y="4683354"/>
            <a:ext cx="725901" cy="6024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014293" y="2519526"/>
            <a:ext cx="779206" cy="779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149038" y="4523387"/>
            <a:ext cx="644456" cy="650315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19"/>
          <p:cNvSpPr txBox="1">
            <a:spLocks noGrp="1"/>
          </p:cNvSpPr>
          <p:nvPr>
            <p:ph type="body" idx="1"/>
          </p:nvPr>
        </p:nvSpPr>
        <p:spPr>
          <a:xfrm>
            <a:off x="835474" y="2330300"/>
            <a:ext cx="3107349" cy="16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pt-BR" sz="1200">
                <a:latin typeface="Lexend Light"/>
                <a:ea typeface="Lexend Light"/>
                <a:cs typeface="Lexend Light"/>
                <a:sym typeface="Lexend Light"/>
              </a:rPr>
              <a:t>A </a:t>
            </a:r>
            <a:r>
              <a:rPr lang="pt-BR" sz="1200" b="1">
                <a:latin typeface="Lexend"/>
                <a:ea typeface="Lexend"/>
                <a:cs typeface="Lexend"/>
                <a:sym typeface="Lexend"/>
              </a:rPr>
              <a:t>regulação </a:t>
            </a:r>
            <a:r>
              <a:rPr lang="pt-BR" sz="1200">
                <a:latin typeface="Lexend Light"/>
                <a:ea typeface="Lexend Light"/>
                <a:cs typeface="Lexend Light"/>
                <a:sym typeface="Lexend Light"/>
              </a:rPr>
              <a:t>do </a:t>
            </a:r>
            <a:r>
              <a:rPr lang="pt-BR" sz="1200" b="1">
                <a:latin typeface="Lexend"/>
                <a:ea typeface="Lexend"/>
                <a:cs typeface="Lexend"/>
                <a:sym typeface="Lexend"/>
              </a:rPr>
              <a:t>Marco Legal do Hidrogênio de Baixa Emissão de Carbono</a:t>
            </a:r>
            <a:r>
              <a:rPr lang="pt-BR" sz="1200">
                <a:latin typeface="Lexend Light"/>
                <a:ea typeface="Lexend Light"/>
                <a:cs typeface="Lexend Light"/>
                <a:sym typeface="Lexend Light"/>
              </a:rPr>
              <a:t> e do </a:t>
            </a:r>
            <a:r>
              <a:rPr lang="pt-BR" sz="1200" b="1">
                <a:latin typeface="Lexend"/>
                <a:ea typeface="Lexend"/>
                <a:cs typeface="Lexend"/>
                <a:sym typeface="Lexend"/>
              </a:rPr>
              <a:t>PHBC</a:t>
            </a:r>
            <a:r>
              <a:rPr lang="pt-BR" sz="1200">
                <a:latin typeface="Lexend Light"/>
                <a:ea typeface="Lexend Light"/>
                <a:cs typeface="Lexend Light"/>
                <a:sym typeface="Lexend Light"/>
              </a:rPr>
              <a:t>, mecanismo arrojado e sólido de incentivo à produção de hidrogênio, em linha com o </a:t>
            </a:r>
            <a:r>
              <a:rPr lang="pt-BR" sz="1200" b="1">
                <a:latin typeface="Lexend"/>
                <a:ea typeface="Lexend"/>
                <a:cs typeface="Lexend"/>
                <a:sym typeface="Lexend"/>
              </a:rPr>
              <a:t>cumprimento das metas do PNH2 </a:t>
            </a:r>
            <a:r>
              <a:rPr lang="pt-BR" sz="1200">
                <a:latin typeface="Lexend Light"/>
                <a:ea typeface="Lexend Light"/>
                <a:cs typeface="Lexend Light"/>
                <a:sym typeface="Lexend Light"/>
              </a:rPr>
              <a:t>são pontos estratégicos para 2025</a:t>
            </a:r>
            <a:endParaRPr sz="12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173" name="Google Shape;173;p19"/>
          <p:cNvSpPr txBox="1">
            <a:spLocks noGrp="1"/>
          </p:cNvSpPr>
          <p:nvPr>
            <p:ph type="body" idx="1"/>
          </p:nvPr>
        </p:nvSpPr>
        <p:spPr>
          <a:xfrm>
            <a:off x="835475" y="1947025"/>
            <a:ext cx="2563500" cy="4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pt-BR" sz="2000" b="1">
                <a:solidFill>
                  <a:srgbClr val="249342"/>
                </a:solidFill>
                <a:latin typeface="Lexend"/>
                <a:ea typeface="Lexend"/>
                <a:cs typeface="Lexend"/>
                <a:sym typeface="Lexend"/>
              </a:rPr>
              <a:t>Hidrogênio Verde</a:t>
            </a:r>
            <a:endParaRPr sz="2000">
              <a:solidFill>
                <a:srgbClr val="249342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174" name="Google Shape;174;p19"/>
          <p:cNvSpPr txBox="1"/>
          <p:nvPr/>
        </p:nvSpPr>
        <p:spPr>
          <a:xfrm>
            <a:off x="835475" y="4523375"/>
            <a:ext cx="3107348" cy="21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pt-BR" sz="1200" b="0" i="0" u="none" strike="noStrike" cap="none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rPr>
              <a:t>A demanda pelo hidrogênio e produtos verdes são primordiais para que a indústria nacional prospere. O uso de H2V em </a:t>
            </a:r>
            <a:r>
              <a:rPr lang="pt-BR" sz="1200" b="1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combustíveis, indústria e fertilizantes</a:t>
            </a:r>
            <a:r>
              <a:rPr lang="pt-BR" sz="1200" b="0" i="0" u="none" strike="noStrike" cap="none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rPr>
              <a:t> são algumas das alternativas a serem exploradas. Em linha, a regulação do </a:t>
            </a:r>
            <a:r>
              <a:rPr lang="pt-BR" sz="1200" b="1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Mercado de Carbono</a:t>
            </a:r>
            <a:r>
              <a:rPr lang="pt-BR" sz="1200" b="0" i="0" u="none" strike="noStrike" cap="none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rPr>
              <a:t> é tema estratégico para a ABIHV e o setor.</a:t>
            </a:r>
            <a:endParaRPr sz="1200" b="0" i="0" u="none" strike="noStrike" cap="none"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175" name="Google Shape;175;p19"/>
          <p:cNvSpPr txBox="1"/>
          <p:nvPr/>
        </p:nvSpPr>
        <p:spPr>
          <a:xfrm>
            <a:off x="8600625" y="1862600"/>
            <a:ext cx="2780100" cy="4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pt-BR" sz="2000" b="0" i="0" u="none" strike="noStrike" cap="none">
                <a:solidFill>
                  <a:srgbClr val="304256"/>
                </a:solidFill>
                <a:latin typeface="Lexend SemiBold"/>
                <a:ea typeface="Lexend SemiBold"/>
                <a:cs typeface="Lexend SemiBold"/>
                <a:sym typeface="Lexend SemiBold"/>
              </a:rPr>
              <a:t>Transição Energética</a:t>
            </a:r>
            <a:endParaRPr sz="2000" b="0" i="0" u="none" strike="noStrike" cap="none">
              <a:solidFill>
                <a:srgbClr val="304256"/>
              </a:solidFill>
              <a:latin typeface="Lexend SemiBold"/>
              <a:ea typeface="Lexend SemiBold"/>
              <a:cs typeface="Lexend SemiBold"/>
              <a:sym typeface="Lexend SemiBold"/>
            </a:endParaRPr>
          </a:p>
        </p:txBody>
      </p:sp>
      <p:sp>
        <p:nvSpPr>
          <p:cNvPr id="176" name="Google Shape;176;p19"/>
          <p:cNvSpPr txBox="1"/>
          <p:nvPr/>
        </p:nvSpPr>
        <p:spPr>
          <a:xfrm>
            <a:off x="8600625" y="2411534"/>
            <a:ext cx="3188100" cy="12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pt-BR" sz="1200" b="0" i="0" u="none" strike="noStrike" cap="none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rPr>
              <a:t>Fundamental para a descarbonização, a transição energética compartilha temas essenciais ao H2V, como a</a:t>
            </a:r>
            <a:r>
              <a:rPr lang="pt-BR" sz="1200" b="1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infraestrutura de transmissão</a:t>
            </a:r>
            <a:r>
              <a:rPr lang="pt-BR" sz="1200" b="0" i="0" u="none" strike="noStrike" cap="none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rPr>
              <a:t> e a </a:t>
            </a:r>
            <a:r>
              <a:rPr lang="pt-BR" sz="1200" b="1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geração eólica offshore.</a:t>
            </a:r>
            <a:endParaRPr sz="1200" b="1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7" name="Google Shape;177;p19"/>
          <p:cNvSpPr txBox="1">
            <a:spLocks noGrp="1"/>
          </p:cNvSpPr>
          <p:nvPr>
            <p:ph type="body" idx="1"/>
          </p:nvPr>
        </p:nvSpPr>
        <p:spPr>
          <a:xfrm>
            <a:off x="8681377" y="4131875"/>
            <a:ext cx="2453700" cy="4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pt-BR" sz="2000">
                <a:solidFill>
                  <a:srgbClr val="259391"/>
                </a:solidFill>
                <a:latin typeface="Lexend SemiBold"/>
                <a:ea typeface="Lexend SemiBold"/>
                <a:cs typeface="Lexend SemiBold"/>
                <a:sym typeface="Lexend SemiBold"/>
              </a:rPr>
              <a:t>Reforma Tributária</a:t>
            </a:r>
            <a:endParaRPr>
              <a:solidFill>
                <a:srgbClr val="259391"/>
              </a:solidFill>
              <a:latin typeface="Lexend SemiBold"/>
              <a:ea typeface="Lexend SemiBold"/>
              <a:cs typeface="Lexend SemiBold"/>
              <a:sym typeface="Lexend SemiBold"/>
            </a:endParaRPr>
          </a:p>
        </p:txBody>
      </p:sp>
      <p:sp>
        <p:nvSpPr>
          <p:cNvPr id="178" name="Google Shape;178;p19"/>
          <p:cNvSpPr txBox="1">
            <a:spLocks noGrp="1"/>
          </p:cNvSpPr>
          <p:nvPr>
            <p:ph type="body" idx="1"/>
          </p:nvPr>
        </p:nvSpPr>
        <p:spPr>
          <a:xfrm>
            <a:off x="8600625" y="4599576"/>
            <a:ext cx="2999700" cy="1428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pt-BR" sz="1200">
                <a:latin typeface="Lexend Light"/>
                <a:ea typeface="Lexend Light"/>
                <a:cs typeface="Lexend Light"/>
                <a:sym typeface="Lexend Light"/>
              </a:rPr>
              <a:t>Fortalecer </a:t>
            </a:r>
            <a:r>
              <a:rPr lang="pt-BR" sz="1200" b="1">
                <a:latin typeface="Lexend"/>
                <a:ea typeface="Lexend"/>
                <a:cs typeface="Lexend"/>
                <a:sym typeface="Lexend"/>
              </a:rPr>
              <a:t>Regimes fiscais</a:t>
            </a:r>
            <a:r>
              <a:rPr lang="pt-BR" sz="1200">
                <a:latin typeface="Lexend Light"/>
                <a:ea typeface="Lexend Light"/>
                <a:cs typeface="Lexend Light"/>
                <a:sym typeface="Lexend Light"/>
              </a:rPr>
              <a:t> que favorecem o desenvolvimento da indústria do Hidrogênio, como o das </a:t>
            </a:r>
            <a:r>
              <a:rPr lang="pt-BR" sz="1200" b="1">
                <a:latin typeface="Lexend"/>
                <a:ea typeface="Lexend"/>
                <a:cs typeface="Lexend"/>
                <a:sym typeface="Lexend"/>
              </a:rPr>
              <a:t>ZPEs</a:t>
            </a:r>
            <a:r>
              <a:rPr lang="pt-BR" sz="1200">
                <a:latin typeface="Lexend Light"/>
                <a:ea typeface="Lexend Light"/>
                <a:cs typeface="Lexend Light"/>
                <a:sym typeface="Lexend Light"/>
              </a:rPr>
              <a:t> são essenciais para a consolidação do Hidrogênio no Brasil </a:t>
            </a:r>
            <a:endParaRPr sz="12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179" name="Google Shape;179;p19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609900" y="3247025"/>
            <a:ext cx="1404401" cy="1404401"/>
          </a:xfrm>
          <a:prstGeom prst="rect">
            <a:avLst/>
          </a:prstGeom>
          <a:noFill/>
          <a:ln>
            <a:noFill/>
          </a:ln>
          <a:effectLst>
            <a:outerShdw blurRad="200025" dist="19050" dir="5400000" algn="bl" rotWithShape="0">
              <a:srgbClr val="000000">
                <a:alpha val="49803"/>
              </a:srgbClr>
            </a:outerShdw>
          </a:effectLst>
        </p:spPr>
      </p:pic>
      <p:pic>
        <p:nvPicPr>
          <p:cNvPr id="180" name="Google Shape;180;p19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900775" y="3486100"/>
            <a:ext cx="822650" cy="84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p20" title="bgs4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66718"/>
            <a:ext cx="12192000" cy="8620143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 txBox="1">
            <a:spLocks noGrp="1"/>
          </p:cNvSpPr>
          <p:nvPr>
            <p:ph type="title"/>
          </p:nvPr>
        </p:nvSpPr>
        <p:spPr>
          <a:xfrm>
            <a:off x="838200" y="977200"/>
            <a:ext cx="5257800" cy="6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pt-BR" sz="3600">
                <a:solidFill>
                  <a:srgbClr val="249342"/>
                </a:solidFill>
                <a:latin typeface="Sora SemiBold"/>
                <a:ea typeface="Sora SemiBold"/>
                <a:cs typeface="Sora SemiBold"/>
                <a:sym typeface="Sora SemiBold"/>
              </a:rPr>
              <a:t>Hidrogênio Verde</a:t>
            </a:r>
            <a:endParaRPr sz="3600">
              <a:solidFill>
                <a:srgbClr val="249342"/>
              </a:solidFill>
              <a:latin typeface="Sora SemiBold"/>
              <a:ea typeface="Sora SemiBold"/>
              <a:cs typeface="Sora SemiBold"/>
              <a:sym typeface="Sora SemiBold"/>
            </a:endParaRPr>
          </a:p>
        </p:txBody>
      </p:sp>
      <p:sp>
        <p:nvSpPr>
          <p:cNvPr id="187" name="Google Shape;187;p20"/>
          <p:cNvSpPr txBox="1">
            <a:spLocks noGrp="1"/>
          </p:cNvSpPr>
          <p:nvPr>
            <p:ph type="body" idx="1"/>
          </p:nvPr>
        </p:nvSpPr>
        <p:spPr>
          <a:xfrm>
            <a:off x="2077474" y="1767850"/>
            <a:ext cx="8271212" cy="21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pt-BR" sz="1600" b="1">
                <a:latin typeface="Lexend"/>
                <a:ea typeface="Lexend"/>
                <a:cs typeface="Lexend"/>
                <a:sym typeface="Lexend"/>
              </a:rPr>
              <a:t>Lei 14.948/2024 – Marco Legal do Hidrogênio de Baixa emissão de Carbono e PHBC</a:t>
            </a:r>
            <a:endParaRPr sz="1600" b="1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pt-BR" sz="1400">
                <a:latin typeface="Lexend Light"/>
                <a:ea typeface="Lexend Light"/>
                <a:cs typeface="Lexend Light"/>
                <a:sym typeface="Lexend Light"/>
              </a:rPr>
              <a:t>É fundamental priorizar rotas de menor emissão e ter atenção especial aos projetos estruturantes de grande escala para o adensamento das cadeias produtivas e para o aumento da competitividade internacional do nosso Hidrogênio. 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pt-BR" sz="1400">
                <a:latin typeface="Lexend Light"/>
                <a:ea typeface="Lexend Light"/>
                <a:cs typeface="Lexend Light"/>
                <a:sym typeface="Lexend Light"/>
              </a:rPr>
              <a:t>Importante garantir compatibilidade e isonomia do PHBC também para projetos exportadores.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pt-BR" sz="1400">
                <a:latin typeface="Lexend Light"/>
                <a:ea typeface="Lexend Light"/>
                <a:cs typeface="Lexend Light"/>
                <a:sym typeface="Lexend Light"/>
              </a:rPr>
              <a:t>Os Percentuais do Rehidro devem estar em linha com o estágio atual da indústria.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188" name="Google Shape;188;p20"/>
          <p:cNvSpPr txBox="1"/>
          <p:nvPr/>
        </p:nvSpPr>
        <p:spPr>
          <a:xfrm>
            <a:off x="2077474" y="4000473"/>
            <a:ext cx="8271211" cy="10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pt-BR" sz="1600" b="1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PNH2</a:t>
            </a:r>
            <a:endParaRPr sz="1600" b="1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rPr>
              <a:t>O Programa é um importante norteador da política nacional e ferramenta relevante na interlocução para a atração de investimentos e de fontes de financiamento internacionais.</a:t>
            </a:r>
            <a:endParaRPr sz="1400" b="0" i="0" u="none" strike="noStrike" cap="none">
              <a:solidFill>
                <a:srgbClr val="000000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189" name="Google Shape;189;p20"/>
          <p:cNvSpPr txBox="1"/>
          <p:nvPr/>
        </p:nvSpPr>
        <p:spPr>
          <a:xfrm>
            <a:off x="2077475" y="5349481"/>
            <a:ext cx="8271210" cy="10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pt-BR" sz="1600" b="1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Regulamentação pela ANP</a:t>
            </a:r>
            <a:endParaRPr sz="1600" b="1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rPr>
              <a:t>A ABIHV reitera a importância da recomposição e fortalecimento do órgãos para garantir a capacidade regulatória e de atuação da Agência.</a:t>
            </a:r>
            <a:endParaRPr sz="1400" b="0" i="0" u="none" strike="noStrike" cap="none">
              <a:solidFill>
                <a:srgbClr val="000000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190" name="Google Shape;190;p20"/>
          <p:cNvSpPr/>
          <p:nvPr/>
        </p:nvSpPr>
        <p:spPr>
          <a:xfrm>
            <a:off x="778375" y="2027298"/>
            <a:ext cx="932100" cy="932100"/>
          </a:xfrm>
          <a:prstGeom prst="ellipse">
            <a:avLst/>
          </a:prstGeom>
          <a:solidFill>
            <a:srgbClr val="24934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20"/>
          <p:cNvSpPr/>
          <p:nvPr/>
        </p:nvSpPr>
        <p:spPr>
          <a:xfrm>
            <a:off x="778375" y="4020137"/>
            <a:ext cx="932100" cy="932100"/>
          </a:xfrm>
          <a:prstGeom prst="ellipse">
            <a:avLst/>
          </a:prstGeom>
          <a:solidFill>
            <a:srgbClr val="24934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20"/>
          <p:cNvSpPr/>
          <p:nvPr/>
        </p:nvSpPr>
        <p:spPr>
          <a:xfrm>
            <a:off x="778375" y="5349481"/>
            <a:ext cx="932100" cy="932100"/>
          </a:xfrm>
          <a:prstGeom prst="ellipse">
            <a:avLst/>
          </a:prstGeom>
          <a:solidFill>
            <a:srgbClr val="24934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3" name="Google Shape;193;p20" title="documento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67188" y="2216119"/>
            <a:ext cx="554476" cy="554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0" title="investimento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40525" y="4182287"/>
            <a:ext cx="607800" cy="60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0" title="carimbo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67201" y="5538294"/>
            <a:ext cx="554476" cy="554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21" title="bgs4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66718"/>
            <a:ext cx="12192000" cy="8620143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21"/>
          <p:cNvSpPr txBox="1"/>
          <p:nvPr/>
        </p:nvSpPr>
        <p:spPr>
          <a:xfrm>
            <a:off x="2017650" y="2475603"/>
            <a:ext cx="7640400" cy="29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pt-BR" sz="1600" b="1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Infraestrutura de Transmissão</a:t>
            </a:r>
            <a:endParaRPr sz="1600" b="1" i="0" u="none" strike="noStrike" cap="none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rPr>
              <a:t>Tema estratégico e fundamental para o desenvolvimento do setor, a ABIHV entende que reforçar e expandir a infraestrutura elétrica e revisitar as normas de acesso à rede pelos consumidores são itens necessários para que a indústria se desenvolva plenamente, com segurança jurídica e regulatória.</a:t>
            </a:r>
            <a:br>
              <a:rPr lang="pt-BR" sz="1400" b="0" i="0" u="none" strike="noStrike" cap="none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rPr>
            </a:br>
            <a:endParaRPr sz="1400" b="0" i="0" u="none" strike="noStrike" cap="none"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pt-BR" sz="1600" b="1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Marco Legal da Geração Eólica Offshore</a:t>
            </a:r>
            <a:endParaRPr sz="1600" b="1" i="0" u="none" strike="noStrike" cap="none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rPr>
              <a:t>Tem a capacidade de impulsionar a capacidade de geração eólica do Brasil. É essencial manter os vetos que ampliam a contratação de energia termoelétrica, altamente poluente e cara aos consumidores.</a:t>
            </a:r>
            <a:endParaRPr sz="1400" b="0" i="0" u="none" strike="noStrike" cap="none"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202" name="Google Shape;202;p21"/>
          <p:cNvSpPr txBox="1"/>
          <p:nvPr/>
        </p:nvSpPr>
        <p:spPr>
          <a:xfrm>
            <a:off x="782126" y="974725"/>
            <a:ext cx="5257800" cy="7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pt-BR" sz="3600" b="0" i="0" u="none" strike="noStrike" cap="none">
                <a:solidFill>
                  <a:srgbClr val="304256"/>
                </a:solidFill>
                <a:latin typeface="Sora SemiBold"/>
                <a:ea typeface="Sora SemiBold"/>
                <a:cs typeface="Sora SemiBold"/>
                <a:sym typeface="Sora SemiBold"/>
              </a:rPr>
              <a:t>Transição Energética</a:t>
            </a:r>
            <a:endParaRPr sz="3600" b="0" i="0" u="none" strike="noStrike" cap="none">
              <a:solidFill>
                <a:srgbClr val="304256"/>
              </a:solidFill>
              <a:latin typeface="Sora SemiBold"/>
              <a:ea typeface="Sora SemiBold"/>
              <a:cs typeface="Sora SemiBold"/>
              <a:sym typeface="Sora SemiBold"/>
            </a:endParaRPr>
          </a:p>
        </p:txBody>
      </p:sp>
      <p:sp>
        <p:nvSpPr>
          <p:cNvPr id="203" name="Google Shape;203;p21"/>
          <p:cNvSpPr/>
          <p:nvPr/>
        </p:nvSpPr>
        <p:spPr>
          <a:xfrm>
            <a:off x="778375" y="2703875"/>
            <a:ext cx="932100" cy="932100"/>
          </a:xfrm>
          <a:prstGeom prst="ellipse">
            <a:avLst/>
          </a:prstGeom>
          <a:solidFill>
            <a:srgbClr val="30425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21"/>
          <p:cNvSpPr/>
          <p:nvPr/>
        </p:nvSpPr>
        <p:spPr>
          <a:xfrm>
            <a:off x="778375" y="4260675"/>
            <a:ext cx="932100" cy="932100"/>
          </a:xfrm>
          <a:prstGeom prst="ellipse">
            <a:avLst/>
          </a:prstGeom>
          <a:solidFill>
            <a:srgbClr val="30425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5" name="Google Shape;205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13775" y="2847700"/>
            <a:ext cx="461300" cy="644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44625" y="4433787"/>
            <a:ext cx="399600" cy="585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Google Shape;211;p22" title="bgs4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66718"/>
            <a:ext cx="12192000" cy="8620143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22"/>
          <p:cNvSpPr txBox="1">
            <a:spLocks noGrp="1"/>
          </p:cNvSpPr>
          <p:nvPr>
            <p:ph type="title"/>
          </p:nvPr>
        </p:nvSpPr>
        <p:spPr>
          <a:xfrm>
            <a:off x="838200" y="974725"/>
            <a:ext cx="5257800" cy="7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pt-BR" sz="3600">
                <a:solidFill>
                  <a:srgbClr val="8AF207"/>
                </a:solidFill>
                <a:latin typeface="Sora SemiBold"/>
                <a:ea typeface="Sora SemiBold"/>
                <a:cs typeface="Sora SemiBold"/>
                <a:sym typeface="Sora SemiBold"/>
              </a:rPr>
              <a:t>Indução de Demanda</a:t>
            </a:r>
            <a:endParaRPr sz="3600">
              <a:solidFill>
                <a:srgbClr val="8AF207"/>
              </a:solidFill>
              <a:latin typeface="Sora SemiBold"/>
              <a:ea typeface="Sora SemiBold"/>
              <a:cs typeface="Sora SemiBold"/>
              <a:sym typeface="Sora SemiBold"/>
            </a:endParaRPr>
          </a:p>
        </p:txBody>
      </p:sp>
      <p:sp>
        <p:nvSpPr>
          <p:cNvPr id="213" name="Google Shape;213;p22"/>
          <p:cNvSpPr txBox="1">
            <a:spLocks noGrp="1"/>
          </p:cNvSpPr>
          <p:nvPr>
            <p:ph type="body" idx="1"/>
          </p:nvPr>
        </p:nvSpPr>
        <p:spPr>
          <a:xfrm>
            <a:off x="1913600" y="1862325"/>
            <a:ext cx="9157800" cy="50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pt-BR" sz="1600" b="1">
                <a:latin typeface="Lexend"/>
                <a:ea typeface="Lexend"/>
                <a:cs typeface="Lexend"/>
                <a:sym typeface="Lexend"/>
              </a:rPr>
              <a:t>Mercado de Carbono</a:t>
            </a:r>
            <a:endParaRPr sz="1600" b="1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pt-BR" sz="1400">
                <a:latin typeface="Lexend Light"/>
                <a:ea typeface="Lexend Light"/>
                <a:cs typeface="Lexend Light"/>
                <a:sym typeface="Lexend Light"/>
              </a:rPr>
              <a:t>A futura regulação precisará ter um olhar atento sobre a contribuição do Hidrogênio Verde na redução das emissões e deverá ser um importante mecanismo de sinalização de preço de externalidades negativas relacionada às emissões de GEE. 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pt-BR" sz="1600" b="1">
                <a:latin typeface="Lexend"/>
                <a:ea typeface="Lexend"/>
                <a:cs typeface="Lexend"/>
                <a:sym typeface="Lexend"/>
              </a:rPr>
              <a:t>Combustíveis</a:t>
            </a:r>
            <a:r>
              <a:rPr lang="pt-BR" sz="1400">
                <a:latin typeface="Lexend Light"/>
                <a:ea typeface="Lexend Light"/>
                <a:cs typeface="Lexend Light"/>
                <a:sym typeface="Lexend Light"/>
              </a:rPr>
              <a:t> 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pt-BR" sz="1400">
                <a:latin typeface="Lexend Light"/>
                <a:ea typeface="Lexend Light"/>
                <a:cs typeface="Lexend Light"/>
                <a:sym typeface="Lexend Light"/>
              </a:rPr>
              <a:t>O Hidrogênio Verde é uma alternativa relevante para a redução das emissões na aviação civil e marítimo. Além de relevantes indutores de demanda, o desenvolvimento de uma regulação sobre o tema favorece o cumprimento de acordos internacionais.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pt-BR" sz="1600" b="1">
                <a:latin typeface="Lexend"/>
                <a:ea typeface="Lexend"/>
                <a:cs typeface="Lexend"/>
                <a:sym typeface="Lexend"/>
              </a:rPr>
              <a:t>Nova Indústria Brasil (NIB)</a:t>
            </a:r>
            <a:endParaRPr sz="1600" b="1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pt-BR" sz="1400">
                <a:latin typeface="Lexend Light"/>
                <a:ea typeface="Lexend Light"/>
                <a:cs typeface="Lexend Light"/>
                <a:sym typeface="Lexend Light"/>
              </a:rPr>
              <a:t>O H2V é destacado como uma das cadeias prioritárias para o desenvolvimento industrial e atingimento da meta de redução de 30% das emissões de CO2 do setor até 2033.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pt-BR" sz="1600" b="1">
                <a:latin typeface="Lexend"/>
                <a:ea typeface="Lexend"/>
                <a:cs typeface="Lexend"/>
                <a:sym typeface="Lexend"/>
              </a:rPr>
              <a:t>Fertilizantes</a:t>
            </a:r>
            <a:endParaRPr sz="1600" b="1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pt-BR" sz="1400">
                <a:latin typeface="Lexend Light"/>
                <a:ea typeface="Lexend Light"/>
                <a:cs typeface="Lexend Light"/>
                <a:sym typeface="Lexend Light"/>
              </a:rPr>
              <a:t>O H2V é um vetor para o desenvolvimento da indústria nacional e viabiliza a redução da pegada de carbono do agronegócio e permite o aumento da sua competitividade internacional.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214" name="Google Shape;214;p22"/>
          <p:cNvSpPr/>
          <p:nvPr/>
        </p:nvSpPr>
        <p:spPr>
          <a:xfrm>
            <a:off x="778375" y="1915225"/>
            <a:ext cx="932100" cy="932100"/>
          </a:xfrm>
          <a:prstGeom prst="ellipse">
            <a:avLst/>
          </a:prstGeom>
          <a:solidFill>
            <a:srgbClr val="8AF20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22"/>
          <p:cNvSpPr/>
          <p:nvPr/>
        </p:nvSpPr>
        <p:spPr>
          <a:xfrm>
            <a:off x="778375" y="3267150"/>
            <a:ext cx="932100" cy="932100"/>
          </a:xfrm>
          <a:prstGeom prst="ellipse">
            <a:avLst/>
          </a:prstGeom>
          <a:solidFill>
            <a:srgbClr val="8AF20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22"/>
          <p:cNvSpPr/>
          <p:nvPr/>
        </p:nvSpPr>
        <p:spPr>
          <a:xfrm>
            <a:off x="778375" y="4557650"/>
            <a:ext cx="932100" cy="932100"/>
          </a:xfrm>
          <a:prstGeom prst="ellipse">
            <a:avLst/>
          </a:prstGeom>
          <a:solidFill>
            <a:srgbClr val="8AF20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22"/>
          <p:cNvSpPr/>
          <p:nvPr/>
        </p:nvSpPr>
        <p:spPr>
          <a:xfrm>
            <a:off x="778375" y="5786675"/>
            <a:ext cx="932100" cy="932100"/>
          </a:xfrm>
          <a:prstGeom prst="ellipse">
            <a:avLst/>
          </a:prstGeom>
          <a:solidFill>
            <a:srgbClr val="8AF20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8" name="Google Shape;218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33460" y="2161369"/>
            <a:ext cx="621926" cy="5314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33465" y="3532440"/>
            <a:ext cx="621927" cy="4015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45799" y="4727252"/>
            <a:ext cx="397268" cy="531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2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45798" y="5913600"/>
            <a:ext cx="397275" cy="6201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p23" title="bgs4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66718"/>
            <a:ext cx="12192000" cy="8620143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3"/>
          <p:cNvSpPr txBox="1"/>
          <p:nvPr/>
        </p:nvSpPr>
        <p:spPr>
          <a:xfrm>
            <a:off x="2093075" y="2465001"/>
            <a:ext cx="7493400" cy="272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pt-BR" sz="1600" b="1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Zonas de Processamento de Exportação</a:t>
            </a:r>
            <a:endParaRPr sz="1600" b="1" i="0" u="none" strike="noStrike" cap="none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rPr>
              <a:t>As ZPEs são diferenciais para atração de investimentos em hidrogênio e posicionamento do Brasil como líder global da descarbonização. A ABIHV atuará no fortalecimento do regime e na recomposição de condicionantes perdidas na reforma tributária.</a:t>
            </a:r>
            <a:br>
              <a:rPr lang="pt-BR" sz="1400" b="0" i="0" u="none" strike="noStrike" cap="none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rPr>
            </a:br>
            <a:endParaRPr sz="1400" b="0" i="0" u="none" strike="noStrike" cap="none"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pt-BR" sz="1600" b="1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Regime fiscal favorecido para Hidrogênio</a:t>
            </a:r>
            <a:endParaRPr sz="1600" b="1" i="0" u="none" strike="noStrike" cap="none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rPr>
              <a:t> Um dos principais mecanismos de desenvolvimento sustentável e capaz de garantir os devidos atributos para o Hidrogênio Verde e derivados, frente a opções fósseis.</a:t>
            </a:r>
            <a:endParaRPr sz="1400" b="0" i="0" u="none" strike="noStrike" cap="none"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228" name="Google Shape;228;p23"/>
          <p:cNvSpPr txBox="1"/>
          <p:nvPr/>
        </p:nvSpPr>
        <p:spPr>
          <a:xfrm>
            <a:off x="833325" y="977200"/>
            <a:ext cx="5257800" cy="6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pt-BR" sz="3600" b="0" i="0" u="none" strike="noStrike" cap="none">
                <a:solidFill>
                  <a:srgbClr val="259391"/>
                </a:solidFill>
                <a:latin typeface="Sora SemiBold"/>
                <a:ea typeface="Sora SemiBold"/>
                <a:cs typeface="Sora SemiBold"/>
                <a:sym typeface="Sora SemiBold"/>
              </a:rPr>
              <a:t>Reforma Tributária</a:t>
            </a:r>
            <a:endParaRPr sz="3600" b="0" i="0" u="none" strike="noStrike" cap="none">
              <a:solidFill>
                <a:srgbClr val="259391"/>
              </a:solidFill>
              <a:latin typeface="Sora SemiBold"/>
              <a:ea typeface="Sora SemiBold"/>
              <a:cs typeface="Sora SemiBold"/>
              <a:sym typeface="Sora SemiBold"/>
            </a:endParaRPr>
          </a:p>
        </p:txBody>
      </p:sp>
      <p:sp>
        <p:nvSpPr>
          <p:cNvPr id="229" name="Google Shape;229;p23"/>
          <p:cNvSpPr/>
          <p:nvPr/>
        </p:nvSpPr>
        <p:spPr>
          <a:xfrm>
            <a:off x="778375" y="2632150"/>
            <a:ext cx="932100" cy="932100"/>
          </a:xfrm>
          <a:prstGeom prst="ellipse">
            <a:avLst/>
          </a:prstGeom>
          <a:solidFill>
            <a:srgbClr val="2593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23"/>
          <p:cNvSpPr/>
          <p:nvPr/>
        </p:nvSpPr>
        <p:spPr>
          <a:xfrm>
            <a:off x="778375" y="4109450"/>
            <a:ext cx="932100" cy="932100"/>
          </a:xfrm>
          <a:prstGeom prst="ellipse">
            <a:avLst/>
          </a:prstGeom>
          <a:solidFill>
            <a:srgbClr val="2593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1" name="Google Shape;231;p23" title="cargueiro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5898" y="2829662"/>
            <a:ext cx="537050" cy="537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23" title="investigar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14875" y="4306975"/>
            <a:ext cx="598075" cy="598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Google Shape;237;p24" title="bgs2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516275"/>
            <a:ext cx="12192000" cy="8620100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24"/>
          <p:cNvSpPr/>
          <p:nvPr/>
        </p:nvSpPr>
        <p:spPr>
          <a:xfrm>
            <a:off x="7449525" y="1321700"/>
            <a:ext cx="4210200" cy="4311600"/>
          </a:xfrm>
          <a:prstGeom prst="roundRect">
            <a:avLst>
              <a:gd name="adj" fmla="val 9247"/>
            </a:avLst>
          </a:prstGeom>
          <a:solidFill>
            <a:srgbClr val="11112B">
              <a:alpha val="34509"/>
            </a:srgbClr>
          </a:solidFill>
          <a:ln w="9525" cap="flat" cmpd="sng">
            <a:solidFill>
              <a:srgbClr val="1D83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9" name="Google Shape;239;p24" descr="Ícone&#10;&#10;Descrição gerada automaticament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88693" y="3912521"/>
            <a:ext cx="263789" cy="2637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4" descr="Ícone&#10;&#10;Descrição gerada automaticament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988693" y="3399297"/>
            <a:ext cx="263789" cy="2637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2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988693" y="4425746"/>
            <a:ext cx="263789" cy="263790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24"/>
          <p:cNvSpPr txBox="1"/>
          <p:nvPr/>
        </p:nvSpPr>
        <p:spPr>
          <a:xfrm>
            <a:off x="8285567" y="3299225"/>
            <a:ext cx="1337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 b="0" i="0" u="none" strike="noStrike" cap="none">
                <a:solidFill>
                  <a:schemeClr val="lt1"/>
                </a:solidFill>
                <a:latin typeface="Lexend Light"/>
                <a:ea typeface="Lexend Light"/>
                <a:cs typeface="Lexend Light"/>
                <a:sym typeface="Lexend Light"/>
              </a:rPr>
              <a:t>abihv_br </a:t>
            </a:r>
            <a:endParaRPr sz="1800" b="0" i="0" u="none" strike="noStrike" cap="none"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243" name="Google Shape;243;p24"/>
          <p:cNvSpPr txBox="1"/>
          <p:nvPr/>
        </p:nvSpPr>
        <p:spPr>
          <a:xfrm>
            <a:off x="8285567" y="3829308"/>
            <a:ext cx="1526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 b="0" i="0" u="none" strike="noStrike" cap="none">
                <a:solidFill>
                  <a:schemeClr val="lt1"/>
                </a:solidFill>
                <a:latin typeface="Lexend Light"/>
                <a:ea typeface="Lexend Light"/>
                <a:cs typeface="Lexend Light"/>
                <a:sym typeface="Lexend Light"/>
              </a:rPr>
              <a:t>abihv_br </a:t>
            </a:r>
            <a:endParaRPr sz="1800" b="0" i="0" u="none" strike="noStrike" cap="none"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244" name="Google Shape;244;p24"/>
          <p:cNvSpPr txBox="1"/>
          <p:nvPr/>
        </p:nvSpPr>
        <p:spPr>
          <a:xfrm>
            <a:off x="8285567" y="4359392"/>
            <a:ext cx="2828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 b="0" i="0" u="none" strike="noStrike" cap="none">
                <a:solidFill>
                  <a:schemeClr val="lt1"/>
                </a:solidFill>
                <a:latin typeface="Lexend Light"/>
                <a:ea typeface="Lexend Light"/>
                <a:cs typeface="Lexend Light"/>
                <a:sym typeface="Lexend Light"/>
              </a:rPr>
              <a:t>contato@abihv.org.br</a:t>
            </a:r>
            <a:endParaRPr sz="1800" b="0" i="0" u="none" strike="noStrike" cap="none"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245" name="Google Shape;245;p24"/>
          <p:cNvSpPr txBox="1"/>
          <p:nvPr/>
        </p:nvSpPr>
        <p:spPr>
          <a:xfrm>
            <a:off x="8285567" y="4889475"/>
            <a:ext cx="24945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 b="0" i="0" u="none" strike="noStrike" cap="none">
                <a:solidFill>
                  <a:schemeClr val="lt1"/>
                </a:solidFill>
                <a:latin typeface="Lexend Light"/>
                <a:ea typeface="Lexend Light"/>
                <a:cs typeface="Lexend Light"/>
                <a:sym typeface="Lexend Light"/>
              </a:rPr>
              <a:t>https://abihv.org.br</a:t>
            </a:r>
            <a:endParaRPr sz="1800" b="0" i="0" u="none" strike="noStrike" cap="none"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246" name="Google Shape;246;p24"/>
          <p:cNvSpPr txBox="1"/>
          <p:nvPr/>
        </p:nvSpPr>
        <p:spPr>
          <a:xfrm>
            <a:off x="445909" y="1406262"/>
            <a:ext cx="6943038" cy="4154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400" b="0" i="0" u="none" strike="noStrike" cap="none">
                <a:solidFill>
                  <a:schemeClr val="lt1"/>
                </a:solidFill>
                <a:latin typeface="Lexend Light"/>
                <a:ea typeface="Lexend Light"/>
                <a:cs typeface="Lexend Light"/>
                <a:sym typeface="Lexend Light"/>
              </a:rPr>
              <a:t>O futuro é verde, tecnológico e sustentável – e a neoindustrialização é o caminho para chegarmos lá. </a:t>
            </a:r>
            <a:endParaRPr sz="4400" b="0" i="0" u="none" strike="noStrike" cap="none"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247" name="Google Shape;247;p24" descr="Desenho com traços pretos em fundo branco&#10;&#10;Descrição gerada automaticamente com confiança média"/>
          <p:cNvPicPr preferRelativeResize="0"/>
          <p:nvPr/>
        </p:nvPicPr>
        <p:blipFill rotWithShape="1">
          <a:blip r:embed="rId7">
            <a:alphaModFix/>
          </a:blip>
          <a:srcRect l="8515" t="8144" r="6664" b="7186"/>
          <a:stretch/>
        </p:blipFill>
        <p:spPr>
          <a:xfrm>
            <a:off x="7988457" y="4938970"/>
            <a:ext cx="264261" cy="2637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2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944963" y="1799578"/>
            <a:ext cx="3175726" cy="1089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1080</Words>
  <Application>Microsoft Macintosh PowerPoint</Application>
  <PresentationFormat>Widescreen</PresentationFormat>
  <Paragraphs>70</Paragraphs>
  <Slides>12</Slides>
  <Notes>12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21" baseType="lpstr">
      <vt:lpstr>Sora SemiBold</vt:lpstr>
      <vt:lpstr>Calibri</vt:lpstr>
      <vt:lpstr>Arial</vt:lpstr>
      <vt:lpstr>Lexend Light</vt:lpstr>
      <vt:lpstr>Play</vt:lpstr>
      <vt:lpstr>Lexend SemiBold</vt:lpstr>
      <vt:lpstr>Sora</vt:lpstr>
      <vt:lpstr>Lexend</vt:lpstr>
      <vt:lpstr>Tema do Office</vt:lpstr>
      <vt:lpstr>Apresentação do PowerPoint</vt:lpstr>
      <vt:lpstr>A Associação</vt:lpstr>
      <vt:lpstr>A ABIHV possui a legitimidade e capacidade de representar a indústria do Hidrogênio Verde de forma ampla e robusta.</vt:lpstr>
      <vt:lpstr>A Associação também é uma voz ativa e atuante em defesa da indústria do Hidrogênio Verde.</vt:lpstr>
      <vt:lpstr>Por que o Brasil? </vt:lpstr>
      <vt:lpstr>Oportunidades de H2V no Brasil por Unidade da Federação</vt:lpstr>
      <vt:lpstr>A Agenda Estratégica da ABIHV contém quatro eixos principais </vt:lpstr>
      <vt:lpstr>Hidrogênio Verde</vt:lpstr>
      <vt:lpstr>Apresentação do PowerPoint</vt:lpstr>
      <vt:lpstr>Indução de Demanda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cp:lastModifiedBy>Microsoft Office User</cp:lastModifiedBy>
  <cp:revision>1</cp:revision>
  <dcterms:modified xsi:type="dcterms:W3CDTF">2025-05-02T17:17:55Z</dcterms:modified>
</cp:coreProperties>
</file>